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CC99"/>
    <a:srgbClr val="CCFF99"/>
    <a:srgbClr val="000000"/>
    <a:srgbClr val="FF99FF"/>
    <a:srgbClr val="FFFFCC"/>
    <a:srgbClr val="FFCC66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586" autoAdjust="0"/>
  </p:normalViewPr>
  <p:slideViewPr>
    <p:cSldViewPr>
      <p:cViewPr varScale="1">
        <p:scale>
          <a:sx n="107" d="100"/>
          <a:sy n="107" d="100"/>
        </p:scale>
        <p:origin x="165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0F5B9F-C295-44DA-998F-0886A71F0FF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11033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70491E-7927-4942-B359-C9B8758DCD8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1930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07A061-A450-425B-BA31-75A90C3A9E4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98739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7ABB74-F7E8-4B3B-92B0-4BB11859F1A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99748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425ACC-D323-4678-89DC-E64C0D6C3EB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22444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9F32F8-6CBF-477F-86D0-E426E3E4FE3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38269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FBD57-9BB8-4F8F-AA34-C9375FB1982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3567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75D83C-F89A-416E-BD2D-0F5A37432F0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38719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77CFD5-0B01-48BA-A15E-F703ADA57FF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2607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21ABF0-1DBC-43CF-A364-65D3323EBE7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45651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052E1-BB95-4233-A180-AF779E4D739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9043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0DBEBFF-CBF6-4C65-B14C-968BA7B89B0F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79388"/>
            <a:ext cx="7772400" cy="504825"/>
          </a:xfrm>
          <a:noFill/>
        </p:spPr>
        <p:txBody>
          <a:bodyPr/>
          <a:lstStyle/>
          <a:p>
            <a:pPr eaLnBrk="1" hangingPunct="1"/>
            <a:r>
              <a:rPr lang="de-DE" altLang="de-DE" sz="2000" b="1" u="sng"/>
              <a:t>Das participium coniunctum (p.c.)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679950" y="900113"/>
            <a:ext cx="3600450" cy="719137"/>
          </a:xfrm>
          <a:prstGeom prst="rect">
            <a:avLst/>
          </a:prstGeom>
          <a:solidFill>
            <a:srgbClr val="CCFF33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/>
              <a:t>Partizip Perfekt Passiv (</a:t>
            </a:r>
            <a:r>
              <a:rPr lang="de-DE" altLang="de-DE" sz="2000" b="1"/>
              <a:t>PPP</a:t>
            </a:r>
            <a:r>
              <a:rPr lang="de-DE" altLang="de-DE" sz="2000"/>
              <a:t>)/ (dt.: Partizip II)</a:t>
            </a:r>
          </a:p>
        </p:txBody>
      </p: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11366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900" i="1">
                <a:latin typeface="Comic Sans MS" panose="030F0702030302020204" pitchFamily="66" charset="0"/>
                <a:cs typeface="Times New Roman" panose="02020603050405020304" pitchFamily="18" charset="0"/>
              </a:rPr>
              <a:t> 	</a:t>
            </a:r>
            <a:r>
              <a:rPr lang="de-DE" altLang="de-DE" sz="1100"/>
              <a:t> </a:t>
            </a:r>
            <a:endParaRPr lang="de-DE" altLang="de-DE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539750" y="4140200"/>
            <a:ext cx="3600450" cy="360363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de-DE" altLang="de-DE" sz="2000" b="1"/>
              <a:t>discipul</a:t>
            </a:r>
            <a:r>
              <a:rPr lang="de-DE" altLang="de-DE" sz="2000" b="1" u="sng"/>
              <a:t>us</a:t>
            </a:r>
            <a:r>
              <a:rPr lang="de-DE" altLang="de-DE" sz="2000" b="1"/>
              <a:t> </a:t>
            </a:r>
            <a:r>
              <a:rPr lang="de-DE" altLang="de-DE" sz="2000" b="1">
                <a:solidFill>
                  <a:srgbClr val="0070C0"/>
                </a:solidFill>
              </a:rPr>
              <a:t>laudat</a:t>
            </a:r>
            <a:r>
              <a:rPr lang="de-DE" altLang="de-DE" sz="2000" b="1" u="sng">
                <a:solidFill>
                  <a:srgbClr val="0070C0"/>
                </a:solidFill>
              </a:rPr>
              <a:t>us</a:t>
            </a: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539750" y="2879725"/>
            <a:ext cx="161925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/>
              <a:t>credere</a:t>
            </a:r>
            <a:endParaRPr lang="de-DE" altLang="de-DE" sz="2000"/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2519363" y="2879725"/>
            <a:ext cx="1620837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/>
              <a:t>= glauben</a:t>
            </a:r>
            <a:endParaRPr lang="de-DE" altLang="de-DE" sz="2000"/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4679950" y="2879725"/>
            <a:ext cx="1620838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/>
              <a:t>credita</a:t>
            </a:r>
            <a:endParaRPr lang="de-DE" altLang="de-DE" sz="2000"/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6659563" y="2879725"/>
            <a:ext cx="1620837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/>
              <a:t>= geglaubt</a:t>
            </a:r>
            <a:endParaRPr lang="de-DE" altLang="de-DE" sz="2000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539750" y="3419475"/>
            <a:ext cx="161925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/>
              <a:t>depellere</a:t>
            </a:r>
            <a:endParaRPr lang="de-DE" altLang="de-DE" sz="2000"/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2519363" y="3419475"/>
            <a:ext cx="1620837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/>
              <a:t>= vertreiben</a:t>
            </a:r>
            <a:endParaRPr lang="de-DE" altLang="de-DE" sz="2000"/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4679950" y="3419475"/>
            <a:ext cx="1620838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/>
              <a:t>depulsi</a:t>
            </a:r>
            <a:endParaRPr lang="de-DE" altLang="de-DE" sz="2000"/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6659563" y="3419475"/>
            <a:ext cx="1620837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/>
              <a:t>= vertrieben</a:t>
            </a:r>
            <a:endParaRPr lang="de-DE" altLang="de-DE" sz="2000"/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539750" y="900113"/>
            <a:ext cx="3600450" cy="71913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/>
              <a:t>Infinitiv Präsens Aktiv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539750" y="1800225"/>
            <a:ext cx="1620838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/>
              <a:t>laudare</a:t>
            </a:r>
            <a:endParaRPr lang="de-DE" altLang="de-DE" sz="2000"/>
          </a:p>
        </p:txBody>
      </p:sp>
      <p:sp>
        <p:nvSpPr>
          <p:cNvPr id="32" name="Rectangle 11"/>
          <p:cNvSpPr>
            <a:spLocks noChangeArrowheads="1"/>
          </p:cNvSpPr>
          <p:nvPr/>
        </p:nvSpPr>
        <p:spPr bwMode="auto">
          <a:xfrm>
            <a:off x="2519363" y="1800225"/>
            <a:ext cx="1620837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/>
              <a:t>=  loben</a:t>
            </a:r>
            <a:r>
              <a:rPr lang="de-DE" altLang="de-DE" sz="2000"/>
              <a:t> </a:t>
            </a:r>
            <a:endParaRPr lang="de-DE" altLang="de-DE" sz="2000" i="1"/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6659563" y="1800225"/>
            <a:ext cx="1620837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/>
              <a:t>= gelobt</a:t>
            </a:r>
            <a:endParaRPr lang="de-DE" altLang="de-DE" sz="2000"/>
          </a:p>
        </p:txBody>
      </p: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4679950" y="1800225"/>
            <a:ext cx="1620838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/>
              <a:t>laudatus</a:t>
            </a:r>
            <a:endParaRPr lang="de-DE" altLang="de-DE" sz="2000"/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539750" y="2339975"/>
            <a:ext cx="161925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/>
              <a:t>monere</a:t>
            </a:r>
            <a:endParaRPr lang="de-DE" altLang="de-DE" sz="2000"/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2519363" y="2339975"/>
            <a:ext cx="1620837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/>
              <a:t>= ermahnen</a:t>
            </a:r>
            <a:endParaRPr lang="de-DE" altLang="de-DE" sz="2000"/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4679950" y="2339975"/>
            <a:ext cx="1620838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/>
              <a:t>monitum</a:t>
            </a:r>
            <a:endParaRPr lang="de-DE" altLang="de-DE" sz="2000"/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6659563" y="2339975"/>
            <a:ext cx="1620837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/>
              <a:t>= ermahnt</a:t>
            </a:r>
            <a:endParaRPr lang="de-DE" altLang="de-DE" sz="2000"/>
          </a:p>
        </p:txBody>
      </p:sp>
      <p:sp>
        <p:nvSpPr>
          <p:cNvPr id="47" name="Rectangle 14"/>
          <p:cNvSpPr>
            <a:spLocks noChangeArrowheads="1"/>
          </p:cNvSpPr>
          <p:nvPr/>
        </p:nvSpPr>
        <p:spPr bwMode="auto">
          <a:xfrm>
            <a:off x="4679950" y="4140200"/>
            <a:ext cx="3600450" cy="360363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de-DE" altLang="de-DE" sz="2000" b="1"/>
              <a:t>= der </a:t>
            </a:r>
            <a:r>
              <a:rPr lang="de-DE" altLang="de-DE" sz="2000" b="1">
                <a:solidFill>
                  <a:srgbClr val="0070C0"/>
                </a:solidFill>
              </a:rPr>
              <a:t>gelobte</a:t>
            </a:r>
            <a:r>
              <a:rPr lang="de-DE" altLang="de-DE" sz="2000" b="1"/>
              <a:t> Schüler</a:t>
            </a:r>
            <a:endParaRPr lang="de-DE" altLang="de-DE" sz="2000" b="1" u="sng"/>
          </a:p>
        </p:txBody>
      </p:sp>
      <p:sp>
        <p:nvSpPr>
          <p:cNvPr id="48" name="Rectangle 14"/>
          <p:cNvSpPr>
            <a:spLocks noChangeArrowheads="1"/>
          </p:cNvSpPr>
          <p:nvPr/>
        </p:nvSpPr>
        <p:spPr bwMode="auto">
          <a:xfrm>
            <a:off x="539750" y="4608513"/>
            <a:ext cx="3600450" cy="358775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de-DE" altLang="de-DE" sz="2000" b="1"/>
              <a:t>nunti</a:t>
            </a:r>
            <a:r>
              <a:rPr lang="de-DE" altLang="de-DE" sz="2000" b="1" u="sng"/>
              <a:t>i</a:t>
            </a:r>
            <a:r>
              <a:rPr lang="de-DE" altLang="de-DE" sz="2000" b="1"/>
              <a:t> </a:t>
            </a:r>
            <a:r>
              <a:rPr lang="de-DE" altLang="de-DE" sz="2000" b="1">
                <a:solidFill>
                  <a:srgbClr val="0070C0"/>
                </a:solidFill>
              </a:rPr>
              <a:t>credit</a:t>
            </a:r>
            <a:r>
              <a:rPr lang="de-DE" altLang="de-DE" sz="2000" b="1" u="sng">
                <a:solidFill>
                  <a:srgbClr val="0070C0"/>
                </a:solidFill>
              </a:rPr>
              <a:t>i</a:t>
            </a:r>
          </a:p>
        </p:txBody>
      </p:sp>
      <p:sp>
        <p:nvSpPr>
          <p:cNvPr id="49" name="Rectangle 14"/>
          <p:cNvSpPr>
            <a:spLocks noChangeArrowheads="1"/>
          </p:cNvSpPr>
          <p:nvPr/>
        </p:nvSpPr>
        <p:spPr bwMode="auto">
          <a:xfrm>
            <a:off x="4679950" y="4608513"/>
            <a:ext cx="3600450" cy="358775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de-DE" altLang="de-DE" sz="2000" b="1">
                <a:solidFill>
                  <a:srgbClr val="000000"/>
                </a:solidFill>
              </a:rPr>
              <a:t>=</a:t>
            </a:r>
            <a:r>
              <a:rPr lang="de-DE" altLang="de-DE" sz="2000" b="1">
                <a:solidFill>
                  <a:srgbClr val="0070C0"/>
                </a:solidFill>
              </a:rPr>
              <a:t> geglaubte</a:t>
            </a:r>
            <a:r>
              <a:rPr lang="de-DE" altLang="de-DE" sz="2000" b="1"/>
              <a:t> Botschaften</a:t>
            </a:r>
            <a:endParaRPr lang="de-DE" altLang="de-DE" sz="2000" b="1" u="sng"/>
          </a:p>
        </p:txBody>
      </p:sp>
      <p:sp>
        <p:nvSpPr>
          <p:cNvPr id="50" name="Rectangle 14"/>
          <p:cNvSpPr>
            <a:spLocks noChangeArrowheads="1"/>
          </p:cNvSpPr>
          <p:nvPr/>
        </p:nvSpPr>
        <p:spPr bwMode="auto">
          <a:xfrm>
            <a:off x="4679950" y="5075238"/>
            <a:ext cx="3600450" cy="360362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de-DE" altLang="de-DE" sz="2000" b="1">
                <a:solidFill>
                  <a:srgbClr val="000000"/>
                </a:solidFill>
              </a:rPr>
              <a:t>=</a:t>
            </a:r>
            <a:r>
              <a:rPr lang="de-DE" altLang="de-DE" sz="2000" b="1">
                <a:solidFill>
                  <a:srgbClr val="0070C0"/>
                </a:solidFill>
              </a:rPr>
              <a:t> vertriebene </a:t>
            </a:r>
            <a:r>
              <a:rPr lang="de-DE" altLang="de-DE" sz="2000" b="1"/>
              <a:t>Feinde</a:t>
            </a:r>
            <a:endParaRPr lang="de-DE" altLang="de-DE" sz="2000" b="1" u="sng"/>
          </a:p>
        </p:txBody>
      </p:sp>
      <p:sp>
        <p:nvSpPr>
          <p:cNvPr id="51" name="Rectangle 14"/>
          <p:cNvSpPr>
            <a:spLocks noChangeArrowheads="1"/>
          </p:cNvSpPr>
          <p:nvPr/>
        </p:nvSpPr>
        <p:spPr bwMode="auto">
          <a:xfrm>
            <a:off x="539750" y="5075238"/>
            <a:ext cx="3600450" cy="360362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de-DE" altLang="de-DE" sz="2000" b="1"/>
              <a:t>host</a:t>
            </a:r>
            <a:r>
              <a:rPr lang="de-DE" altLang="de-DE" sz="2000" b="1" u="sng"/>
              <a:t>es</a:t>
            </a:r>
            <a:r>
              <a:rPr lang="de-DE" altLang="de-DE" sz="2000" b="1"/>
              <a:t> </a:t>
            </a:r>
            <a:r>
              <a:rPr lang="de-DE" altLang="de-DE" sz="2000" b="1">
                <a:solidFill>
                  <a:srgbClr val="0070C0"/>
                </a:solidFill>
              </a:rPr>
              <a:t>depuls</a:t>
            </a:r>
            <a:r>
              <a:rPr lang="de-DE" altLang="de-DE" sz="2000" b="1" u="sng">
                <a:solidFill>
                  <a:srgbClr val="0070C0"/>
                </a:solidFill>
              </a:rPr>
              <a:t>i</a:t>
            </a:r>
          </a:p>
        </p:txBody>
      </p:sp>
      <p:sp>
        <p:nvSpPr>
          <p:cNvPr id="54" name="Rectangle 14"/>
          <p:cNvSpPr>
            <a:spLocks noChangeArrowheads="1"/>
          </p:cNvSpPr>
          <p:nvPr/>
        </p:nvSpPr>
        <p:spPr bwMode="auto">
          <a:xfrm>
            <a:off x="539750" y="5543550"/>
            <a:ext cx="4464050" cy="360363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de-DE" altLang="de-DE" sz="2000" b="1"/>
              <a:t>Imperator nunti</a:t>
            </a:r>
            <a:r>
              <a:rPr lang="de-DE" altLang="de-DE" sz="2000" b="1" u="sng"/>
              <a:t>os</a:t>
            </a:r>
            <a:r>
              <a:rPr lang="de-DE" altLang="de-DE" sz="2000" b="1"/>
              <a:t> </a:t>
            </a:r>
            <a:r>
              <a:rPr lang="de-DE" altLang="de-DE" sz="2000" b="1">
                <a:solidFill>
                  <a:srgbClr val="0070C0"/>
                </a:solidFill>
              </a:rPr>
              <a:t>miss</a:t>
            </a:r>
            <a:r>
              <a:rPr lang="de-DE" altLang="de-DE" sz="2000" b="1" u="sng">
                <a:solidFill>
                  <a:srgbClr val="0070C0"/>
                </a:solidFill>
              </a:rPr>
              <a:t>os</a:t>
            </a:r>
            <a:r>
              <a:rPr lang="de-DE" altLang="de-DE" sz="2000" b="1"/>
              <a:t> accepit.</a:t>
            </a:r>
            <a:endParaRPr lang="de-DE" altLang="de-DE" sz="2000" b="1" u="sng"/>
          </a:p>
        </p:txBody>
      </p:sp>
      <p:sp>
        <p:nvSpPr>
          <p:cNvPr id="56" name="Rectangle 14"/>
          <p:cNvSpPr>
            <a:spLocks noChangeArrowheads="1"/>
          </p:cNvSpPr>
          <p:nvPr/>
        </p:nvSpPr>
        <p:spPr bwMode="auto">
          <a:xfrm>
            <a:off x="1800225" y="6011863"/>
            <a:ext cx="6480175" cy="360362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de-DE" altLang="de-DE" sz="2000" b="1"/>
              <a:t>= Der Feldherr empfing die </a:t>
            </a:r>
            <a:r>
              <a:rPr lang="de-DE" altLang="de-DE" sz="2000" b="1">
                <a:solidFill>
                  <a:srgbClr val="0070C0"/>
                </a:solidFill>
              </a:rPr>
              <a:t>gesandten</a:t>
            </a:r>
            <a:r>
              <a:rPr lang="de-DE" altLang="de-DE" sz="2000" b="1"/>
              <a:t> Nachrichten.</a:t>
            </a:r>
            <a:endParaRPr lang="de-DE" altLang="de-DE" sz="2000" b="1" u="sng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62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4" grpId="0" animBg="1"/>
      <p:bldP spid="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4"/>
          <p:cNvSpPr>
            <a:spLocks noChangeArrowheads="1"/>
          </p:cNvSpPr>
          <p:nvPr/>
        </p:nvSpPr>
        <p:spPr bwMode="auto">
          <a:xfrm>
            <a:off x="539750" y="360363"/>
            <a:ext cx="1368425" cy="360362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de-DE" altLang="de-DE" sz="2000" b="1"/>
              <a:t>Imperator</a:t>
            </a:r>
            <a:endParaRPr lang="de-DE" altLang="de-DE" sz="2000" b="1" u="sng"/>
          </a:p>
        </p:txBody>
      </p:sp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539750" y="838200"/>
            <a:ext cx="3527425" cy="719138"/>
          </a:xfrm>
          <a:prstGeom prst="rect">
            <a:avLst/>
          </a:prstGeom>
          <a:solidFill>
            <a:srgbClr val="CCFF33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273050" indent="-273050">
              <a:spcBef>
                <a:spcPct val="20000"/>
              </a:spcBef>
              <a:defRPr/>
            </a:pPr>
            <a:r>
              <a:rPr lang="de-DE" sz="2000" b="1" dirty="0">
                <a:latin typeface="Arial" charset="0"/>
              </a:rPr>
              <a:t>=	Der Feldherr empfing die </a:t>
            </a:r>
          </a:p>
          <a:p>
            <a:pPr marL="273050">
              <a:spcBef>
                <a:spcPct val="20000"/>
              </a:spcBef>
              <a:defRPr/>
            </a:pPr>
            <a:r>
              <a:rPr lang="de-DE" sz="2000" b="1" dirty="0">
                <a:latin typeface="Arial" charset="0"/>
              </a:rPr>
              <a:t>Nachrichten.</a:t>
            </a:r>
            <a:endParaRPr lang="de-DE" sz="2000" b="1" u="sng" dirty="0">
              <a:latin typeface="Arial" charset="0"/>
            </a:endParaRP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539750" y="1763713"/>
            <a:ext cx="1368425" cy="360362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de-DE" altLang="de-DE" sz="2000" b="1"/>
              <a:t>Imperator</a:t>
            </a:r>
            <a:endParaRPr lang="de-DE" altLang="de-DE" sz="2000" b="1" u="sng"/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539750" y="2241550"/>
            <a:ext cx="3527425" cy="720725"/>
          </a:xfrm>
          <a:prstGeom prst="rect">
            <a:avLst/>
          </a:prstGeom>
          <a:solidFill>
            <a:srgbClr val="FFCC66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marL="273050" indent="-273050">
              <a:spcBef>
                <a:spcPct val="20000"/>
              </a:spcBef>
              <a:tabLst>
                <a:tab pos="269875" algn="l"/>
              </a:tabLst>
              <a:defRPr/>
            </a:pPr>
            <a:r>
              <a:rPr lang="de-DE" sz="2000" b="1" dirty="0">
                <a:latin typeface="Arial" charset="0"/>
              </a:rPr>
              <a:t>=	Der Feldherr glaubte den</a:t>
            </a:r>
          </a:p>
          <a:p>
            <a:pPr marL="273050" indent="-3175">
              <a:spcBef>
                <a:spcPct val="20000"/>
              </a:spcBef>
              <a:tabLst>
                <a:tab pos="273050" algn="l"/>
              </a:tabLst>
              <a:defRPr/>
            </a:pPr>
            <a:r>
              <a:rPr lang="de-DE" sz="2000" b="1" dirty="0">
                <a:latin typeface="Arial" charset="0"/>
              </a:rPr>
              <a:t>Worten.</a:t>
            </a:r>
            <a:endParaRPr lang="de-DE" sz="2000" b="1" u="sng" dirty="0">
              <a:latin typeface="Arial" charset="0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539750" y="3068638"/>
            <a:ext cx="4537075" cy="719137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b="1" dirty="0"/>
              <a:t>=	Der Feldherr glaubte den Worten</a:t>
            </a:r>
            <a:r>
              <a:rPr lang="de-DE" altLang="de-DE" sz="2000" b="1" dirty="0">
                <a:solidFill>
                  <a:srgbClr val="FF0000"/>
                </a:solidFill>
              </a:rPr>
              <a:t>,</a:t>
            </a:r>
            <a:br>
              <a:rPr lang="de-DE" altLang="de-DE" sz="2000" b="1" u="sng" dirty="0"/>
            </a:br>
            <a:endParaRPr lang="de-DE" altLang="de-DE" sz="2000" b="1" dirty="0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539750" y="4824413"/>
            <a:ext cx="1800225" cy="360362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de-DE" altLang="de-DE" sz="2000" b="1"/>
              <a:t>Pauci milites</a:t>
            </a:r>
            <a:endParaRPr lang="de-DE" altLang="de-DE" sz="2000" b="1" u="sng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4716463" y="360363"/>
            <a:ext cx="1079500" cy="360362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la-Latn" altLang="de-DE" sz="2000" b="1" dirty="0">
                <a:solidFill>
                  <a:srgbClr val="00B0F0"/>
                </a:solidFill>
              </a:rPr>
              <a:t>missos</a:t>
            </a:r>
            <a:endParaRPr lang="la-Latn" altLang="de-DE" sz="2000" b="1" u="sng" dirty="0">
              <a:solidFill>
                <a:srgbClr val="00B0F0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908175" y="360363"/>
            <a:ext cx="1150938" cy="360362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de-DE" altLang="de-DE" sz="2000" b="1"/>
              <a:t>nuntios</a:t>
            </a:r>
            <a:endParaRPr lang="de-DE" altLang="de-DE" sz="2000" b="1" u="sng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3059113" y="360363"/>
            <a:ext cx="1657350" cy="360362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de-DE" altLang="de-DE" sz="2000" b="1"/>
              <a:t>ab </a:t>
            </a:r>
            <a:r>
              <a:rPr lang="la-Latn" altLang="de-DE" sz="2000" b="1" dirty="0"/>
              <a:t>hostibus</a:t>
            </a:r>
            <a:endParaRPr lang="la-Latn" altLang="de-DE" sz="2000" b="1" u="sng" dirty="0"/>
          </a:p>
        </p:txBody>
      </p:sp>
      <p:sp>
        <p:nvSpPr>
          <p:cNvPr id="3083" name="Rectangle 14"/>
          <p:cNvSpPr>
            <a:spLocks noChangeArrowheads="1"/>
          </p:cNvSpPr>
          <p:nvPr/>
        </p:nvSpPr>
        <p:spPr bwMode="auto">
          <a:xfrm>
            <a:off x="5795963" y="360363"/>
            <a:ext cx="1223962" cy="360362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de-DE" altLang="de-DE" sz="2000" b="1"/>
              <a:t>accepit.</a:t>
            </a:r>
            <a:endParaRPr lang="de-DE" altLang="de-DE" sz="2000" b="1" u="sng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4067175" y="838200"/>
            <a:ext cx="3600450" cy="719138"/>
          </a:xfrm>
          <a:prstGeom prst="rect">
            <a:avLst/>
          </a:prstGeom>
          <a:solidFill>
            <a:srgbClr val="CC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b="1" dirty="0"/>
              <a:t>von den Feinden </a:t>
            </a:r>
            <a:r>
              <a:rPr lang="de-DE" altLang="de-DE" sz="2000" b="1" dirty="0">
                <a:solidFill>
                  <a:srgbClr val="00B0F0"/>
                </a:solidFill>
              </a:rPr>
              <a:t>gesandten</a:t>
            </a:r>
          </a:p>
          <a:p>
            <a:pPr eaLnBrk="1" hangingPunct="1">
              <a:spcBef>
                <a:spcPct val="20000"/>
              </a:spcBef>
            </a:pPr>
            <a:endParaRPr lang="de-DE" altLang="de-DE" sz="2000" b="1" u="sng" dirty="0"/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1908175" y="1763713"/>
            <a:ext cx="935038" cy="360362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de-DE" altLang="de-DE" sz="2000" b="1"/>
              <a:t>verbis</a:t>
            </a:r>
            <a:endParaRPr lang="de-DE" altLang="de-DE" sz="2000" b="1" u="sng"/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2843213" y="1763713"/>
            <a:ext cx="1296987" cy="360362"/>
          </a:xfrm>
          <a:prstGeom prst="rect">
            <a:avLst/>
          </a:prstGeom>
          <a:solidFill>
            <a:srgbClr val="FFCC99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de-DE" altLang="de-DE" sz="2000" b="1"/>
              <a:t>a </a:t>
            </a:r>
            <a:r>
              <a:rPr lang="la-Latn" altLang="de-DE" sz="2000" b="1" dirty="0"/>
              <a:t>nuntiis</a:t>
            </a:r>
            <a:endParaRPr lang="la-Latn" altLang="de-DE" sz="2000" b="1" u="sng" dirty="0"/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5219700" y="1763713"/>
            <a:ext cx="1152525" cy="360362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de-DE" altLang="de-DE" sz="2000" b="1"/>
              <a:t>credidit</a:t>
            </a:r>
            <a:endParaRPr lang="de-DE" altLang="de-DE" sz="2000" b="1" u="sng"/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4140200" y="1763713"/>
            <a:ext cx="1079500" cy="360362"/>
          </a:xfrm>
          <a:prstGeom prst="rect">
            <a:avLst/>
          </a:prstGeom>
          <a:solidFill>
            <a:srgbClr val="FFCC99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la-Latn" altLang="de-DE" sz="2000" b="1" dirty="0">
                <a:solidFill>
                  <a:srgbClr val="00B0F0"/>
                </a:solidFill>
              </a:rPr>
              <a:t>traditis</a:t>
            </a:r>
            <a:endParaRPr lang="la-Latn" altLang="de-DE" sz="2000" b="1" u="sng" dirty="0">
              <a:solidFill>
                <a:srgbClr val="00B0F0"/>
              </a:solidFill>
            </a:endParaRPr>
          </a:p>
        </p:txBody>
      </p:sp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4067175" y="2243138"/>
            <a:ext cx="3600450" cy="358775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73050" indent="-27305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b="1"/>
              <a:t>von den Boten </a:t>
            </a:r>
            <a:r>
              <a:rPr lang="de-DE" altLang="de-DE" sz="2000" b="1">
                <a:solidFill>
                  <a:srgbClr val="00B0F0"/>
                </a:solidFill>
              </a:rPr>
              <a:t>überlieferten</a:t>
            </a:r>
            <a:endParaRPr lang="de-DE" altLang="de-DE" sz="2000" b="1" u="sng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5076825" y="3070225"/>
            <a:ext cx="3598863" cy="71913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b="1"/>
              <a:t>die von den Boten </a:t>
            </a:r>
            <a:r>
              <a:rPr lang="de-DE" altLang="de-DE" sz="2000" b="1">
                <a:solidFill>
                  <a:srgbClr val="00B0F0"/>
                </a:solidFill>
              </a:rPr>
              <a:t>überlie-fert</a:t>
            </a:r>
            <a:r>
              <a:rPr lang="de-DE" altLang="de-DE" sz="2000" b="1"/>
              <a:t> worden waren.</a:t>
            </a:r>
          </a:p>
        </p:txBody>
      </p:sp>
      <p:sp>
        <p:nvSpPr>
          <p:cNvPr id="27" name="Rectangle 14"/>
          <p:cNvSpPr>
            <a:spLocks noChangeArrowheads="1"/>
          </p:cNvSpPr>
          <p:nvPr/>
        </p:nvSpPr>
        <p:spPr bwMode="auto">
          <a:xfrm>
            <a:off x="539750" y="3883025"/>
            <a:ext cx="4535488" cy="719138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b="1"/>
              <a:t>=	Der Feldherr glaubte den Worten</a:t>
            </a:r>
            <a:r>
              <a:rPr lang="de-DE" altLang="de-DE" sz="2000" b="1">
                <a:solidFill>
                  <a:srgbClr val="FF0000"/>
                </a:solidFill>
              </a:rPr>
              <a:t>,</a:t>
            </a:r>
            <a:br>
              <a:rPr lang="de-DE" altLang="de-DE" sz="2000" b="1" u="sng"/>
            </a:br>
            <a:endParaRPr lang="de-DE" altLang="de-DE" sz="2000" b="1"/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5076825" y="3883025"/>
            <a:ext cx="3598863" cy="719138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b="1"/>
              <a:t>nachdem sie von den Boten </a:t>
            </a:r>
            <a:r>
              <a:rPr lang="de-DE" altLang="de-DE" sz="2000" b="1">
                <a:solidFill>
                  <a:srgbClr val="00B0F0"/>
                </a:solidFill>
              </a:rPr>
              <a:t>überliefert</a:t>
            </a:r>
            <a:r>
              <a:rPr lang="de-DE" altLang="de-DE" sz="2000" b="1"/>
              <a:t> worden waren.</a:t>
            </a: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4492625" y="4824413"/>
            <a:ext cx="4392613" cy="360362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de-DE" altLang="de-DE" sz="2000" b="1" dirty="0"/>
              <a:t>ab </a:t>
            </a:r>
            <a:r>
              <a:rPr lang="la-Latn" altLang="de-DE" sz="2000" b="1" dirty="0"/>
              <a:t>Arminio, principe Germanorum</a:t>
            </a:r>
            <a:r>
              <a:rPr lang="de-DE" altLang="de-DE" sz="2000" b="1" dirty="0"/>
              <a:t>, </a:t>
            </a:r>
            <a:endParaRPr lang="de-DE" altLang="de-DE" sz="2000" b="1" u="sng" dirty="0"/>
          </a:p>
        </p:txBody>
      </p:sp>
      <p:sp>
        <p:nvSpPr>
          <p:cNvPr id="30" name="Rectangle 14"/>
          <p:cNvSpPr>
            <a:spLocks noChangeArrowheads="1"/>
          </p:cNvSpPr>
          <p:nvPr/>
        </p:nvSpPr>
        <p:spPr bwMode="auto">
          <a:xfrm>
            <a:off x="539750" y="5184775"/>
            <a:ext cx="1439863" cy="360363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la-Latn" altLang="de-DE" sz="2000" b="1" dirty="0"/>
              <a:t>deletarum</a:t>
            </a:r>
            <a:endParaRPr lang="la-Latn" altLang="de-DE" sz="2000" b="1" u="sng" dirty="0"/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1965325" y="5184775"/>
            <a:ext cx="2376488" cy="360363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de-DE" altLang="de-DE" sz="2000" b="1"/>
              <a:t>domum redierunt.</a:t>
            </a:r>
            <a:endParaRPr lang="de-DE" altLang="de-DE" sz="2000" b="1" u="sng"/>
          </a:p>
        </p:txBody>
      </p:sp>
      <p:sp>
        <p:nvSpPr>
          <p:cNvPr id="33" name="Rectangle 14"/>
          <p:cNvSpPr>
            <a:spLocks noChangeArrowheads="1"/>
          </p:cNvSpPr>
          <p:nvPr/>
        </p:nvSpPr>
        <p:spPr bwMode="auto">
          <a:xfrm>
            <a:off x="2339975" y="4824413"/>
            <a:ext cx="2160588" cy="360362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de-DE" altLang="de-DE" sz="2000" b="1"/>
              <a:t>earum legionum</a:t>
            </a:r>
            <a:endParaRPr lang="de-DE" altLang="de-DE" sz="2000" b="1" u="sng"/>
          </a:p>
        </p:txBody>
      </p:sp>
      <p:sp>
        <p:nvSpPr>
          <p:cNvPr id="34" name="Rectangle 14"/>
          <p:cNvSpPr>
            <a:spLocks noChangeArrowheads="1"/>
          </p:cNvSpPr>
          <p:nvPr/>
        </p:nvSpPr>
        <p:spPr bwMode="auto">
          <a:xfrm>
            <a:off x="539750" y="5651500"/>
            <a:ext cx="4032250" cy="360363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1900" b="1"/>
              <a:t>=	Wenige Soldaten der Legionen</a:t>
            </a:r>
          </a:p>
        </p:txBody>
      </p:sp>
      <p:sp>
        <p:nvSpPr>
          <p:cNvPr id="36" name="Rectangle 14"/>
          <p:cNvSpPr>
            <a:spLocks noChangeArrowheads="1"/>
          </p:cNvSpPr>
          <p:nvPr/>
        </p:nvSpPr>
        <p:spPr bwMode="auto">
          <a:xfrm>
            <a:off x="539750" y="6011863"/>
            <a:ext cx="4752975" cy="360362"/>
          </a:xfrm>
          <a:prstGeom prst="rect">
            <a:avLst/>
          </a:pr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73050" indent="-3175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1900" b="1" dirty="0"/>
              <a:t>Germanen, </a:t>
            </a:r>
            <a:r>
              <a:rPr lang="de-DE" altLang="de-DE" sz="1900" b="1" dirty="0">
                <a:solidFill>
                  <a:srgbClr val="00B0F0"/>
                </a:solidFill>
              </a:rPr>
              <a:t>vernichtet </a:t>
            </a:r>
            <a:r>
              <a:rPr lang="de-DE" altLang="de-DE" sz="1900" b="1" dirty="0">
                <a:solidFill>
                  <a:srgbClr val="000000"/>
                </a:solidFill>
              </a:rPr>
              <a:t>worden waren</a:t>
            </a:r>
            <a:r>
              <a:rPr lang="de-DE" altLang="de-DE" sz="1900" b="1" dirty="0">
                <a:solidFill>
                  <a:srgbClr val="FF0000"/>
                </a:solidFill>
              </a:rPr>
              <a:t>,</a:t>
            </a:r>
            <a:endParaRPr lang="de-DE" altLang="de-DE" sz="1900" b="1" u="sng" dirty="0">
              <a:solidFill>
                <a:srgbClr val="FF0000"/>
              </a:solidFill>
            </a:endParaRPr>
          </a:p>
        </p:txBody>
      </p:sp>
      <p:sp>
        <p:nvSpPr>
          <p:cNvPr id="37" name="Rectangle 14"/>
          <p:cNvSpPr>
            <a:spLocks noChangeArrowheads="1"/>
          </p:cNvSpPr>
          <p:nvPr/>
        </p:nvSpPr>
        <p:spPr bwMode="auto">
          <a:xfrm>
            <a:off x="4413250" y="5651500"/>
            <a:ext cx="4464050" cy="360363"/>
          </a:xfrm>
          <a:prstGeom prst="rect">
            <a:avLst/>
          </a:pr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73050" indent="-27305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1900" b="1" dirty="0">
                <a:solidFill>
                  <a:srgbClr val="FF0000"/>
                </a:solidFill>
              </a:rPr>
              <a:t>,</a:t>
            </a:r>
            <a:r>
              <a:rPr lang="de-DE" altLang="de-DE" sz="1900" b="1" dirty="0"/>
              <a:t> die von Hermann, dem Anführer der</a:t>
            </a:r>
            <a:endParaRPr lang="de-DE" altLang="de-DE" sz="1900" b="1" u="sng" dirty="0"/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5124450" y="6011863"/>
            <a:ext cx="3752850" cy="360362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1900" b="1"/>
              <a:t>kehrten nach Hause zurück.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4" presetID="30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9" grpId="0" animBg="1"/>
      <p:bldP spid="12" grpId="0" animBg="1"/>
      <p:bldP spid="12" grpId="1" animBg="1"/>
      <p:bldP spid="13" grpId="0" animBg="1"/>
      <p:bldP spid="14" grpId="0" animBg="1"/>
      <p:bldP spid="16" grpId="0" animBg="1"/>
      <p:bldP spid="18" grpId="0" animBg="1"/>
      <p:bldP spid="19" grpId="0" animBg="1"/>
      <p:bldP spid="21" grpId="0" animBg="1"/>
      <p:bldP spid="21" grpId="1" animBg="1"/>
      <p:bldP spid="22" grpId="0" animBg="1"/>
      <p:bldP spid="25" grpId="0" animBg="1"/>
      <p:bldP spid="27" grpId="0" animBg="1"/>
      <p:bldP spid="28" grpId="0" animBg="1"/>
      <p:bldP spid="29" grpId="0" animBg="1"/>
      <p:bldP spid="29" grpId="1" animBg="1"/>
      <p:bldP spid="30" grpId="0" animBg="1"/>
      <p:bldP spid="30" grpId="1" animBg="1"/>
      <p:bldP spid="30" grpId="2" animBg="1"/>
      <p:bldP spid="31" grpId="0" animBg="1"/>
      <p:bldP spid="33" grpId="0" animBg="1"/>
      <p:bldP spid="33" grpId="1" animBg="1"/>
      <p:bldP spid="34" grpId="0" animBg="1"/>
      <p:bldP spid="36" grpId="0" animBg="1"/>
      <p:bldP spid="37" grpId="0" animBg="1"/>
      <p:bldP spid="35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CCFF33"/>
        </a:solidFill>
        <a:ln w="9525" algn="ctr">
          <a:noFill/>
          <a:miter lim="800000"/>
          <a:headEnd/>
          <a:tailEnd/>
        </a:ln>
        <a:effectLst/>
      </a:spPr>
      <a:bodyPr anchor="t" anchorCtr="0"/>
      <a:lstStyle>
        <a:defPPr marL="273050" indent="-273050">
          <a:spcBef>
            <a:spcPct val="20000"/>
          </a:spcBef>
          <a:defRPr sz="2000" b="1" dirty="0"/>
        </a:defPPr>
      </a:lstStyle>
    </a:sp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Bildschirmpräsentation (4:3)</PresentationFormat>
  <Paragraphs>57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Comic Sans MS</vt:lpstr>
      <vt:lpstr>Standarddesign</vt:lpstr>
      <vt:lpstr>Das participium coniunctum (p.c.)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Übungssätze zum participium coniunctum (p.c.)</dc:title>
  <dc:creator>Mersch-Justus</dc:creator>
  <cp:lastModifiedBy>Ulrich Mersch-Justus</cp:lastModifiedBy>
  <cp:revision>92</cp:revision>
  <cp:lastPrinted>2019-05-23T05:07:38Z</cp:lastPrinted>
  <dcterms:created xsi:type="dcterms:W3CDTF">2004-06-30T18:35:09Z</dcterms:created>
  <dcterms:modified xsi:type="dcterms:W3CDTF">2022-06-12T14:56:54Z</dcterms:modified>
</cp:coreProperties>
</file>