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97675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99FF"/>
    <a:srgbClr val="CCFF33"/>
    <a:srgbClr val="FF7C8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86" autoAdjust="0"/>
  </p:normalViewPr>
  <p:slideViewPr>
    <p:cSldViewPr>
      <p:cViewPr varScale="1">
        <p:scale>
          <a:sx n="107" d="100"/>
          <a:sy n="107" d="100"/>
        </p:scale>
        <p:origin x="165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308088D-4458-43F6-AA30-35DDDA5DCC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A951EB8-B0AD-4FC6-A938-9AFCD61D95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BF64799-D55E-4088-93D3-EDE3DEDD4D29}" type="datetimeFigureOut">
              <a:rPr lang="de-DE"/>
              <a:pPr>
                <a:defRPr/>
              </a:pPr>
              <a:t>13.02.2024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82BEBA5-CF41-4918-BFFF-20E8024807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8A4EAC5-E306-485B-BD5B-E7B56E0D19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72FE33-7991-44FE-91F9-054D50D372EB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7D23FF-144F-4A13-9B6F-811FCBE07B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6521E7-38D5-4DC1-A807-A3ACC36024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CCDD4B-4DDC-4FCA-8CE5-5EF108D2CD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2CEAE2-B298-415A-B9AF-7244AE51EC1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4663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332437-B1A4-46FC-9F8A-D44E8E41F4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6E5C5E-6E98-48FB-9A82-ABB26F8648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B2BD75-4046-4233-873D-FA939EDB0B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D87938-F26F-40E3-80E8-D9546D86280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2297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A82FFE-CD72-4005-A0EC-C33E89B60C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BCFFC0-1D38-459B-90BC-02648B1E00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D37CDA-1EC5-40C7-BED3-FE27F93807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B6E92-D972-4CD7-8358-B75E0905EF7F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2953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E1DCB9-9A6E-49C5-88C5-6489BBA445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820B47-0ED5-4E7F-906C-309989483A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142CF-7DB6-43F3-8640-0F74D496BA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F3F37E-0D6B-49F6-970C-0627394A16A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9982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0C524B-3F50-4D96-A2D9-BECB2430C2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FADB66-AE2E-4890-B88E-5B5D9CD930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CFAF17-E32D-451C-B0B3-EFE3BEE247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7DBE95-8411-4BCF-B762-53CC0E6435C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009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31BE9B-CB98-4FC1-86B8-9858CE3CF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C845AA-2AFF-441C-8B31-864163B656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BDD7DF-BDD6-4E7A-996F-141BB6B994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A3187F-8B04-462E-BB8D-AA337C6FCD3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55160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9A51897-D825-43F8-9200-DE6D8DEBF6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E76A5CD-9F5D-430D-AD80-4439BD0AFB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B760C95-6E6E-4EAD-B336-19459F9A15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549FC5-8133-45FD-982D-91C9AEC3863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1116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3D05314-AB28-4FDC-B6AF-7E19688E15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ED057E-8084-485E-A749-B6B9A1DD17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7B4002E-3F78-4611-8968-E8F5F1947F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CDA19-D0CB-45EA-BF17-0D0539C856C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83809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80565E4-74FE-40C4-B101-F8DB3D6E0C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7FEA3A-A001-4840-A088-510B2BC7EF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008BB21-64BA-445F-916E-6791EAAF00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3A3E32-B408-463E-9F3D-C85DA3D82D9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9178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9B009C-6F10-4F1F-99B0-5689E2D981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69E444-A786-4A47-83E1-95FF0A3507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9FA35B-7B5E-4C39-8513-E22706AF4F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CB299B-858C-4BD5-BDB7-BF5B32218B6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8510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45DB8D-E200-4872-B43B-F59978E575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23E2AB-01B1-4FB5-9103-AE23E2FFF4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7148BB-1CE2-40CA-97E5-FA689EE06C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1E14A3-1812-465F-A28C-7B30C925558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5245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FDDA1B6-AEE3-4DBB-8283-DD587D9CA6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F6A6316-5C10-4214-AA46-BFE9B064E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8542367-EA0F-430D-8A1E-4EB10D4EE65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925F9D3-1C2B-4607-BB1A-D7C59FBD5D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3D5C2DE-8212-4B12-93D9-1C226BE715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6F31F77-B72A-4B3A-BBFF-0FE0094CF10D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736D28A-4B2E-46D5-9AB2-82D2B63F62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5650" y="179388"/>
            <a:ext cx="7772400" cy="504825"/>
          </a:xfrm>
          <a:noFill/>
        </p:spPr>
        <p:txBody>
          <a:bodyPr/>
          <a:lstStyle/>
          <a:p>
            <a:pPr eaLnBrk="1" hangingPunct="1"/>
            <a:r>
              <a:rPr lang="de-DE" altLang="de-DE" sz="2000" b="1" u="sng"/>
              <a:t>Die Partizipien im Lateinischen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BA1BF77-5858-4C18-A7CA-A940A3141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2349500"/>
            <a:ext cx="8424863" cy="431800"/>
          </a:xfrm>
          <a:prstGeom prst="rect">
            <a:avLst/>
          </a:prstGeom>
          <a:solidFill>
            <a:srgbClr val="CCFF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3679825" algn="l"/>
                <a:tab pos="45720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679825" algn="l"/>
                <a:tab pos="45720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679825" algn="l"/>
                <a:tab pos="45720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dirty="0"/>
              <a:t>Partizip Perfekt </a:t>
            </a:r>
            <a:r>
              <a:rPr lang="de-DE" altLang="de-DE" sz="2000" b="1" dirty="0"/>
              <a:t>Passiv</a:t>
            </a:r>
            <a:r>
              <a:rPr lang="de-DE" altLang="de-DE" sz="2000" dirty="0"/>
              <a:t> (</a:t>
            </a:r>
            <a:r>
              <a:rPr lang="de-DE" altLang="de-DE" sz="2000" b="1" dirty="0"/>
              <a:t>PPP</a:t>
            </a:r>
            <a:r>
              <a:rPr lang="de-DE" altLang="de-DE" sz="2000" dirty="0"/>
              <a:t>),	</a:t>
            </a:r>
            <a:r>
              <a:rPr lang="de-DE" altLang="de-DE" sz="2000" i="1" dirty="0"/>
              <a:t>auch:	</a:t>
            </a:r>
            <a:r>
              <a:rPr lang="de-DE" altLang="de-DE" sz="2000" dirty="0"/>
              <a:t>Partizip der </a:t>
            </a:r>
            <a:r>
              <a:rPr lang="de-DE" altLang="de-DE" sz="2000" b="1" dirty="0"/>
              <a:t>Vorzeitigkeit </a:t>
            </a:r>
            <a:r>
              <a:rPr lang="de-DE" altLang="de-DE" sz="1400" b="1" dirty="0"/>
              <a:t>(VZ)</a:t>
            </a:r>
            <a:endParaRPr lang="de-DE" altLang="de-DE" sz="1400" dirty="0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9AAF599F-64F6-4EF9-A8CE-F6895C1262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4508500"/>
            <a:ext cx="2879725" cy="360363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Bsp.: laudat</a:t>
            </a:r>
            <a:r>
              <a:rPr lang="de-DE" altLang="de-DE" sz="2000" b="1" i="1">
                <a:solidFill>
                  <a:srgbClr val="FF0000"/>
                </a:solidFill>
              </a:rPr>
              <a:t>urus</a:t>
            </a:r>
            <a:r>
              <a:rPr lang="de-DE" altLang="de-DE" sz="2000" i="1"/>
              <a:t>/</a:t>
            </a:r>
            <a:r>
              <a:rPr lang="de-DE" altLang="de-DE" sz="2000" b="1" i="1">
                <a:solidFill>
                  <a:srgbClr val="FF0000"/>
                </a:solidFill>
              </a:rPr>
              <a:t>a</a:t>
            </a:r>
            <a:r>
              <a:rPr lang="de-DE" altLang="de-DE" sz="2000" i="1"/>
              <a:t>/</a:t>
            </a:r>
            <a:r>
              <a:rPr lang="de-DE" altLang="de-DE" sz="2000" b="1" i="1">
                <a:solidFill>
                  <a:srgbClr val="FF0000"/>
                </a:solidFill>
              </a:rPr>
              <a:t>um</a:t>
            </a:r>
            <a:r>
              <a:rPr lang="de-DE" altLang="de-DE" sz="2000"/>
              <a:t> 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E92E0FE7-85D5-4091-9099-0C1C8356B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1692275"/>
            <a:ext cx="2879725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Bsp.:</a:t>
            </a:r>
            <a:r>
              <a:rPr lang="de-DE" altLang="de-DE" sz="2000"/>
              <a:t> </a:t>
            </a:r>
            <a:r>
              <a:rPr lang="de-DE" altLang="de-DE" sz="2000" i="1"/>
              <a:t>laudans, -ntis </a:t>
            </a:r>
            <a:endParaRPr lang="de-DE" altLang="de-DE" sz="2000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50B94935-B550-4035-A6A6-8E3B29FA2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2924175"/>
            <a:ext cx="2879725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/>
              <a:t>Bsp.: laudatus/a/um</a:t>
            </a:r>
            <a:r>
              <a:rPr lang="de-DE" altLang="de-DE" sz="2000"/>
              <a:t> </a:t>
            </a: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AFBE6279-68EB-4B7A-8105-8E60BCB90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3933825"/>
            <a:ext cx="8424863" cy="431800"/>
          </a:xfrm>
          <a:prstGeom prst="rect">
            <a:avLst/>
          </a:prstGeom>
          <a:solidFill>
            <a:srgbClr val="CC99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3679825" algn="l"/>
                <a:tab pos="45720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679825" algn="l"/>
                <a:tab pos="45720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679825" algn="l"/>
                <a:tab pos="45720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dirty="0"/>
              <a:t>Partizip Futur </a:t>
            </a:r>
            <a:r>
              <a:rPr lang="de-DE" altLang="de-DE" sz="2000" b="1" dirty="0"/>
              <a:t>Aktiv</a:t>
            </a:r>
            <a:r>
              <a:rPr lang="de-DE" altLang="de-DE" sz="2000" dirty="0"/>
              <a:t> (</a:t>
            </a:r>
            <a:r>
              <a:rPr lang="de-DE" altLang="de-DE" sz="2000" b="1" dirty="0"/>
              <a:t>PFA</a:t>
            </a:r>
            <a:r>
              <a:rPr lang="de-DE" altLang="de-DE" sz="2000" dirty="0"/>
              <a:t>);</a:t>
            </a:r>
            <a:r>
              <a:rPr lang="de-DE" altLang="de-DE" sz="2000" i="1" dirty="0"/>
              <a:t>	auch:	</a:t>
            </a:r>
            <a:r>
              <a:rPr lang="de-DE" altLang="de-DE" sz="2000" dirty="0"/>
              <a:t>Partizip der </a:t>
            </a:r>
            <a:r>
              <a:rPr lang="de-DE" altLang="de-DE" sz="2000" b="1" dirty="0"/>
              <a:t>Nachzeitigkeit </a:t>
            </a:r>
            <a:r>
              <a:rPr lang="de-DE" altLang="de-DE" sz="1400" b="1" dirty="0"/>
              <a:t>(NZ)</a:t>
            </a:r>
            <a:endParaRPr lang="de-DE" altLang="de-DE" sz="1400" dirty="0"/>
          </a:p>
        </p:txBody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id="{973F6E3A-F560-44AA-9544-9A16547B8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088" y="1692275"/>
            <a:ext cx="554355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357188" algn="l"/>
                <a:tab pos="1792288" algn="l"/>
                <a:tab pos="38576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7188" algn="l"/>
                <a:tab pos="1792288" algn="l"/>
                <a:tab pos="38576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7188" algn="l"/>
                <a:tab pos="1792288" algn="l"/>
                <a:tab pos="38576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7188" algn="l"/>
                <a:tab pos="1792288" algn="l"/>
                <a:tab pos="3857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7188" algn="l"/>
                <a:tab pos="1792288" algn="l"/>
                <a:tab pos="3857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7188" algn="l"/>
                <a:tab pos="1792288" algn="l"/>
                <a:tab pos="3857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7188" algn="l"/>
                <a:tab pos="1792288" algn="l"/>
                <a:tab pos="3857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7188" algn="l"/>
                <a:tab pos="1792288" algn="l"/>
                <a:tab pos="3857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7188" algn="l"/>
                <a:tab pos="1792288" algn="l"/>
                <a:tab pos="38576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de-DE" altLang="de-DE" sz="2000" i="1" dirty="0"/>
              <a:t>=	</a:t>
            </a:r>
            <a:r>
              <a:rPr lang="de-DE" altLang="de-DE" sz="2000" b="1" i="1" dirty="0"/>
              <a:t>lobend</a:t>
            </a:r>
            <a:r>
              <a:rPr lang="de-DE" altLang="de-DE" sz="2000" i="1" dirty="0"/>
              <a:t>;	einer, der lobt;	ein Lobender</a:t>
            </a:r>
          </a:p>
        </p:txBody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id="{DBFC65A5-C6CE-426B-A13D-CD89876FC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088" y="2924175"/>
            <a:ext cx="5543550" cy="720725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tabLst>
                <a:tab pos="360363" algn="l"/>
                <a:tab pos="1792288" algn="l"/>
              </a:tabLst>
              <a:defRPr/>
            </a:pPr>
            <a:r>
              <a:rPr lang="de-DE" altLang="de-DE" sz="2000" i="1" dirty="0"/>
              <a:t>=	</a:t>
            </a:r>
            <a:r>
              <a:rPr lang="de-DE" altLang="de-DE" sz="2000" b="1" i="1" dirty="0"/>
              <a:t>gelobt</a:t>
            </a:r>
            <a:r>
              <a:rPr lang="de-DE" altLang="de-DE" sz="2000" i="1" dirty="0"/>
              <a:t>;	einer, der gelobt worden ist;</a:t>
            </a:r>
          </a:p>
          <a:p>
            <a:pPr marL="357188" eaLnBrk="1" hangingPunct="1">
              <a:buFontTx/>
              <a:buNone/>
              <a:defRPr/>
            </a:pPr>
            <a:r>
              <a:rPr lang="de-DE" altLang="de-DE" sz="2000" i="1" dirty="0"/>
              <a:t>ein Gelobter</a:t>
            </a:r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3A0F6BD6-5576-4C20-9BBA-982AC9F70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088" y="4508500"/>
            <a:ext cx="5578475" cy="792163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57188" indent="-357188">
              <a:spcBef>
                <a:spcPct val="20000"/>
              </a:spcBef>
              <a:buChar char="•"/>
              <a:tabLst>
                <a:tab pos="35718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5718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571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571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571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71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71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71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571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tabLst>
                <a:tab pos="357188" algn="l"/>
                <a:tab pos="2330450" algn="l"/>
              </a:tabLst>
              <a:defRPr/>
            </a:pPr>
            <a:r>
              <a:rPr lang="de-DE" altLang="de-DE" sz="2000" i="1" dirty="0"/>
              <a:t>=	(loben werdend);	</a:t>
            </a:r>
            <a:r>
              <a:rPr lang="de-DE" altLang="de-DE" sz="2000" b="1" i="1" dirty="0"/>
              <a:t>einer, der loben wird/</a:t>
            </a:r>
            <a:r>
              <a:rPr lang="de-DE" altLang="de-DE" sz="2000" b="1" i="1" u="sng" dirty="0"/>
              <a:t>will</a:t>
            </a:r>
            <a:r>
              <a:rPr lang="de-DE" altLang="de-DE" sz="2000" i="1" dirty="0"/>
              <a:t>;</a:t>
            </a:r>
          </a:p>
          <a:p>
            <a:pPr indent="0" eaLnBrk="1" hangingPunct="1">
              <a:buFontTx/>
              <a:buNone/>
              <a:tabLst>
                <a:tab pos="2601913" algn="l"/>
              </a:tabLst>
              <a:defRPr/>
            </a:pPr>
            <a:r>
              <a:rPr lang="de-DE" altLang="de-DE" sz="2000" i="1" dirty="0"/>
              <a:t>(ein loben Werdender)</a:t>
            </a:r>
            <a:endParaRPr lang="de-DE" altLang="de-DE" sz="2000" dirty="0"/>
          </a:p>
        </p:txBody>
      </p:sp>
      <p:sp>
        <p:nvSpPr>
          <p:cNvPr id="3083" name="Rectangle 13">
            <a:extLst>
              <a:ext uri="{FF2B5EF4-FFF2-40B4-BE49-F238E27FC236}">
                <a16:creationId xmlns:a16="http://schemas.microsoft.com/office/drawing/2014/main" id="{4ADA7E3E-6DB4-47FF-BAF2-49C51AD90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1366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900" i="1">
                <a:latin typeface="Comic Sans MS" panose="030F0702030302020204" pitchFamily="66" charset="0"/>
                <a:cs typeface="Times New Roman" panose="02020603050405020304" pitchFamily="18" charset="0"/>
              </a:rPr>
              <a:t> 	</a:t>
            </a:r>
            <a:r>
              <a:rPr lang="de-DE" altLang="de-DE" sz="1100"/>
              <a:t> </a:t>
            </a:r>
            <a:endParaRPr lang="de-DE" altLang="de-DE" sz="1800"/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274BE39C-F167-45D6-8A40-CD6E48827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5805488"/>
            <a:ext cx="8424863" cy="647700"/>
          </a:xfrm>
          <a:prstGeom prst="rect">
            <a:avLst/>
          </a:prstGeom>
          <a:solidFill>
            <a:srgbClr val="FFCC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177800" indent="-177800">
              <a:spcBef>
                <a:spcPct val="20000"/>
              </a:spcBef>
              <a:buChar char="•"/>
              <a:tabLst>
                <a:tab pos="177800" algn="l"/>
                <a:tab pos="79835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177800" algn="l"/>
                <a:tab pos="79835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177800" algn="l"/>
                <a:tab pos="79835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177800" algn="l"/>
                <a:tab pos="79835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77800" algn="l"/>
                <a:tab pos="79835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  <a:tab pos="79835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  <a:tab pos="79835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  <a:tab pos="79835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  <a:tab pos="79835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b="1"/>
              <a:t>!</a:t>
            </a:r>
            <a:r>
              <a:rPr lang="de-DE" altLang="de-DE" sz="2000"/>
              <a:t>	Auf zwei Dinge musst du bei den Partizipien immer achten: auf das </a:t>
            </a:r>
            <a:r>
              <a:rPr lang="de-DE" altLang="de-DE" sz="2000" b="1"/>
              <a:t>Zeitverhältnis (GZ, VZ, NZ)</a:t>
            </a:r>
            <a:r>
              <a:rPr lang="de-DE" altLang="de-DE" sz="2000"/>
              <a:t> und auf das Genus verbi (</a:t>
            </a:r>
            <a:r>
              <a:rPr lang="de-DE" altLang="de-DE" sz="2000" b="1"/>
              <a:t>Aktiv/Passiv</a:t>
            </a:r>
            <a:r>
              <a:rPr lang="de-DE" altLang="de-DE" sz="2000"/>
              <a:t>)	</a:t>
            </a:r>
            <a:r>
              <a:rPr lang="de-DE" altLang="de-DE" sz="2000" b="1"/>
              <a:t>!</a:t>
            </a:r>
          </a:p>
        </p:txBody>
      </p:sp>
      <p:sp>
        <p:nvSpPr>
          <p:cNvPr id="2064" name="Rectangle 16">
            <a:extLst>
              <a:ext uri="{FF2B5EF4-FFF2-40B4-BE49-F238E27FC236}">
                <a16:creationId xmlns:a16="http://schemas.microsoft.com/office/drawing/2014/main" id="{FDC755A0-17D5-457E-9F46-ED8829487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1125538"/>
            <a:ext cx="8424863" cy="431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3679825" algn="l"/>
                <a:tab pos="45720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679825" algn="l"/>
                <a:tab pos="45720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679825" algn="l"/>
                <a:tab pos="45720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79825" algn="l"/>
                <a:tab pos="45720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de-DE" altLang="de-DE" sz="2000" dirty="0"/>
              <a:t>Partizip Präsens </a:t>
            </a:r>
            <a:r>
              <a:rPr lang="de-DE" altLang="de-DE" sz="2000" b="1" noProof="1"/>
              <a:t>Aktiv</a:t>
            </a:r>
            <a:r>
              <a:rPr lang="de-DE" altLang="de-DE" sz="2000" dirty="0"/>
              <a:t> (</a:t>
            </a:r>
            <a:r>
              <a:rPr lang="de-DE" altLang="de-DE" sz="2000" b="1" dirty="0"/>
              <a:t>PPA</a:t>
            </a:r>
            <a:r>
              <a:rPr lang="de-DE" altLang="de-DE" sz="2000" dirty="0"/>
              <a:t>),	</a:t>
            </a:r>
            <a:r>
              <a:rPr lang="de-DE" altLang="de-DE" sz="2000" i="1" dirty="0"/>
              <a:t>auch:	</a:t>
            </a:r>
            <a:r>
              <a:rPr lang="de-DE" altLang="de-DE" sz="2000" dirty="0"/>
              <a:t>Partizip der </a:t>
            </a:r>
            <a:r>
              <a:rPr lang="de-DE" altLang="de-DE" sz="2000" b="1" dirty="0"/>
              <a:t>Gleichzeitigkeit </a:t>
            </a:r>
            <a:r>
              <a:rPr lang="de-DE" altLang="de-DE" sz="1400" b="1" dirty="0"/>
              <a:t>(GZ)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3" grpId="0" animBg="1"/>
      <p:bldP spid="2055" grpId="0" animBg="1"/>
      <p:bldP spid="2056" grpId="0" animBg="1"/>
      <p:bldP spid="2057" grpId="0" animBg="1"/>
      <p:bldP spid="2058" grpId="0" animBg="1"/>
      <p:bldP spid="2059" grpId="0" animBg="1"/>
      <p:bldP spid="2060" grpId="0" animBg="1"/>
      <p:bldP spid="2062" grpId="0" animBg="1"/>
      <p:bldP spid="2064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Bildschirmpräsentation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Comic Sans MS</vt:lpstr>
      <vt:lpstr>Standarddesign</vt:lpstr>
      <vt:lpstr>Die Partizipien im Lateinischen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Übungssätze zum participium coniunctum (p.c.)</dc:title>
  <dc:creator>Mersch-Justus</dc:creator>
  <cp:lastModifiedBy>Ulrich Mersch-Justus</cp:lastModifiedBy>
  <cp:revision>44</cp:revision>
  <cp:lastPrinted>2014-12-10T15:44:19Z</cp:lastPrinted>
  <dcterms:created xsi:type="dcterms:W3CDTF">2004-06-30T18:35:09Z</dcterms:created>
  <dcterms:modified xsi:type="dcterms:W3CDTF">2024-02-13T18:53:10Z</dcterms:modified>
</cp:coreProperties>
</file>