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CC"/>
    <a:srgbClr val="FF99FF"/>
    <a:srgbClr val="66FF99"/>
    <a:srgbClr val="CCFFCC"/>
    <a:srgbClr val="FFCC00"/>
    <a:srgbClr val="FF505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6" autoAdjust="0"/>
  </p:normalViewPr>
  <p:slideViewPr>
    <p:cSldViewPr>
      <p:cViewPr varScale="1">
        <p:scale>
          <a:sx n="66" d="100"/>
          <a:sy n="66" d="100"/>
        </p:scale>
        <p:origin x="120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BA17F-B3E1-4DB6-949A-972E7B04DE5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92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0C749-87EF-4E82-99DB-36954B866B6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9781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E8794-1F8B-4DB3-AB28-761AE22B44E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8913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DF75E3-2121-490F-9FCE-24A32DC8D3D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1033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665764-2999-405C-B912-B88C84258F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7389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8B168-5BA1-46A5-A5E0-350E08B329F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5946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5CFF0-CD5C-4062-8548-A7EDCE3EB3A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656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6489F9-A515-4761-9091-E957978DA30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8731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02A040-C565-4F63-88C5-7C9272D1EC0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9773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36BF36-897C-48A9-82FB-CA3D1D242E9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3567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FA723A-1070-48C4-AFFC-75611C48AE4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8894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B3AC46-9F7B-4098-A912-CE1EDFFA465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79388"/>
            <a:ext cx="3529012" cy="360362"/>
          </a:xfrm>
          <a:noFill/>
        </p:spPr>
        <p:txBody>
          <a:bodyPr/>
          <a:lstStyle/>
          <a:p>
            <a:pPr eaLnBrk="1" hangingPunct="1"/>
            <a:r>
              <a:rPr lang="de-DE" altLang="de-DE" sz="1400" b="1">
                <a:solidFill>
                  <a:schemeClr val="tx1"/>
                </a:solidFill>
              </a:rPr>
              <a:t>cum - Bedeutungen</a:t>
            </a: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979613" y="981075"/>
            <a:ext cx="2305050" cy="35877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als Präposition </a:t>
            </a:r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6408738" y="981075"/>
            <a:ext cx="1655762" cy="358775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000" b="1" i="1" dirty="0">
                <a:solidFill>
                  <a:srgbClr val="0070C0"/>
                </a:solidFill>
                <a:latin typeface="Arial" charset="0"/>
              </a:rPr>
              <a:t>mit</a:t>
            </a:r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179388" y="3068638"/>
            <a:ext cx="792162" cy="504825"/>
          </a:xfrm>
          <a:prstGeom prst="rect">
            <a:avLst/>
          </a:prstGeom>
          <a:gradFill flip="none" rotWithShape="1">
            <a:gsLst>
              <a:gs pos="15000">
                <a:schemeClr val="accent1">
                  <a:lumMod val="75000"/>
                </a:schemeClr>
              </a:gs>
              <a:gs pos="66000">
                <a:srgbClr val="FF99FF"/>
              </a:gs>
            </a:gsLst>
            <a:lin ang="540000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200" b="1" i="1" dirty="0">
                <a:latin typeface="Arial" charset="0"/>
              </a:rPr>
              <a:t>cum</a:t>
            </a: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1979613" y="2339975"/>
            <a:ext cx="6480175" cy="358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als nebensatzeinleitende Konjunktion </a:t>
            </a:r>
            <a:r>
              <a:rPr lang="de-DE" altLang="de-DE" sz="2000">
                <a:solidFill>
                  <a:srgbClr val="0070C0"/>
                </a:solidFill>
              </a:rPr>
              <a:t>(Subjunktion)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679950" y="981075"/>
            <a:ext cx="1368425" cy="358775"/>
          </a:xfrm>
          <a:prstGeom prst="rect">
            <a:avLst/>
          </a:prstGeom>
          <a:solidFill>
            <a:schemeClr val="accent5">
              <a:lumMod val="9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000" dirty="0">
                <a:solidFill>
                  <a:srgbClr val="0070C0"/>
                </a:solidFill>
                <a:latin typeface="Arial" charset="0"/>
              </a:rPr>
              <a:t>mit Ablativ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940425" y="3492500"/>
            <a:ext cx="1908175" cy="36036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>
                <a:solidFill>
                  <a:srgbClr val="0070C0"/>
                </a:solidFill>
              </a:rPr>
              <a:t>mit </a:t>
            </a:r>
            <a:r>
              <a:rPr lang="de-DE" altLang="de-DE" sz="2000" b="1">
                <a:solidFill>
                  <a:srgbClr val="0070C0"/>
                </a:solidFill>
              </a:rPr>
              <a:t>Konjunktiv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979613" y="3492500"/>
            <a:ext cx="1908175" cy="36036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>
                <a:solidFill>
                  <a:srgbClr val="0070C0"/>
                </a:solidFill>
              </a:rPr>
              <a:t>mit </a:t>
            </a:r>
            <a:r>
              <a:rPr lang="de-DE" altLang="de-DE" sz="2000" b="1">
                <a:solidFill>
                  <a:srgbClr val="0070C0"/>
                </a:solidFill>
              </a:rPr>
              <a:t>Indikativ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5940425" y="4716463"/>
            <a:ext cx="2159000" cy="358775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als, nachdem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1979613" y="4716463"/>
            <a:ext cx="3205162" cy="3587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>
                <a:solidFill>
                  <a:srgbClr val="0070C0"/>
                </a:solidFill>
              </a:rPr>
              <a:t> (jedesmal/immer)</a:t>
            </a:r>
            <a:r>
              <a:rPr lang="de-DE" altLang="de-DE" sz="2000" b="1">
                <a:solidFill>
                  <a:srgbClr val="0070C0"/>
                </a:solidFill>
              </a:rPr>
              <a:t> wenn</a:t>
            </a:r>
            <a:endParaRPr lang="de-DE" altLang="de-DE" sz="2000" i="1">
              <a:solidFill>
                <a:srgbClr val="0070C0"/>
              </a:solidFill>
            </a:endParaRPr>
          </a:p>
        </p:txBody>
      </p:sp>
      <p:cxnSp>
        <p:nvCxnSpPr>
          <p:cNvPr id="26" name="Gerade Verbindung mit Pfeil 25"/>
          <p:cNvCxnSpPr/>
          <p:nvPr/>
        </p:nvCxnSpPr>
        <p:spPr>
          <a:xfrm flipV="1">
            <a:off x="985838" y="1347788"/>
            <a:ext cx="979487" cy="1865312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 flipV="1">
            <a:off x="985838" y="2514600"/>
            <a:ext cx="971550" cy="842963"/>
          </a:xfrm>
          <a:prstGeom prst="straightConnector1">
            <a:avLst/>
          </a:prstGeom>
          <a:ln w="38100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feil nach rechts 52"/>
          <p:cNvSpPr/>
          <p:nvPr/>
        </p:nvSpPr>
        <p:spPr bwMode="auto">
          <a:xfrm flipV="1">
            <a:off x="4305300" y="1133475"/>
            <a:ext cx="360363" cy="46038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19050" algn="ctr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273050" indent="-273050" algn="ctr">
              <a:spcBef>
                <a:spcPct val="20000"/>
              </a:spcBef>
              <a:defRPr/>
            </a:pPr>
            <a:endParaRPr lang="de-DE" sz="2000" b="1" dirty="0">
              <a:latin typeface="Arial" charset="0"/>
            </a:endParaRPr>
          </a:p>
        </p:txBody>
      </p:sp>
      <p:sp>
        <p:nvSpPr>
          <p:cNvPr id="54" name="Pfeil nach rechts 53"/>
          <p:cNvSpPr>
            <a:spLocks noChangeArrowheads="1"/>
          </p:cNvSpPr>
          <p:nvPr/>
        </p:nvSpPr>
        <p:spPr bwMode="auto">
          <a:xfrm rot="1320000">
            <a:off x="5141913" y="3057525"/>
            <a:ext cx="1836737" cy="82550"/>
          </a:xfrm>
          <a:prstGeom prst="rightArrow">
            <a:avLst>
              <a:gd name="adj1" fmla="val 50000"/>
              <a:gd name="adj2" fmla="val 50062"/>
            </a:avLst>
          </a:prstGeom>
          <a:solidFill>
            <a:srgbClr val="FF99CC"/>
          </a:solidFill>
          <a:ln w="19050" algn="ctr">
            <a:solidFill>
              <a:srgbClr val="FF99CC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de-DE" altLang="de-DE" sz="2000" b="1"/>
          </a:p>
        </p:txBody>
      </p:sp>
      <p:sp>
        <p:nvSpPr>
          <p:cNvPr id="55" name="Pfeil nach rechts 54"/>
          <p:cNvSpPr>
            <a:spLocks noChangeArrowheads="1"/>
          </p:cNvSpPr>
          <p:nvPr/>
        </p:nvSpPr>
        <p:spPr bwMode="auto">
          <a:xfrm rot="9457901" flipV="1">
            <a:off x="2924175" y="3049588"/>
            <a:ext cx="1835150" cy="82550"/>
          </a:xfrm>
          <a:prstGeom prst="rightArrow">
            <a:avLst>
              <a:gd name="adj1" fmla="val 50000"/>
              <a:gd name="adj2" fmla="val 51769"/>
            </a:avLst>
          </a:prstGeom>
          <a:solidFill>
            <a:srgbClr val="FFCCFF"/>
          </a:solidFill>
          <a:ln w="19050" algn="ctr">
            <a:solidFill>
              <a:srgbClr val="FFCCFF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de-DE" altLang="de-DE" sz="2000" b="1"/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1979613" y="4211638"/>
            <a:ext cx="252412" cy="179387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8" name="Rectangle 14"/>
          <p:cNvSpPr>
            <a:spLocks noChangeArrowheads="1"/>
          </p:cNvSpPr>
          <p:nvPr/>
        </p:nvSpPr>
        <p:spPr bwMode="auto">
          <a:xfrm>
            <a:off x="6105525" y="1082675"/>
            <a:ext cx="252413" cy="179388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=</a:t>
            </a: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5940425" y="4211638"/>
            <a:ext cx="252413" cy="179387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4" name="Rectangle 14"/>
          <p:cNvSpPr>
            <a:spLocks noChangeArrowheads="1"/>
          </p:cNvSpPr>
          <p:nvPr/>
        </p:nvSpPr>
        <p:spPr bwMode="auto">
          <a:xfrm>
            <a:off x="5940425" y="5256213"/>
            <a:ext cx="2159000" cy="36036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weil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5940425" y="5795963"/>
            <a:ext cx="2159000" cy="36036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obwohl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  <p:sp>
        <p:nvSpPr>
          <p:cNvPr id="69" name="Rectangle 14"/>
          <p:cNvSpPr>
            <a:spLocks noChangeArrowheads="1"/>
          </p:cNvSpPr>
          <p:nvPr/>
        </p:nvSpPr>
        <p:spPr bwMode="auto">
          <a:xfrm>
            <a:off x="1979613" y="5256213"/>
            <a:ext cx="3240087" cy="36036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</a:t>
            </a:r>
            <a:r>
              <a:rPr lang="de-DE" altLang="de-DE" sz="2000">
                <a:solidFill>
                  <a:srgbClr val="0070C0"/>
                </a:solidFill>
              </a:rPr>
              <a:t>(damals) </a:t>
            </a:r>
            <a:r>
              <a:rPr lang="de-DE" altLang="de-DE" sz="2000" b="1">
                <a:solidFill>
                  <a:srgbClr val="0070C0"/>
                </a:solidFill>
              </a:rPr>
              <a:t>als </a:t>
            </a:r>
            <a:r>
              <a:rPr lang="de-DE" altLang="de-DE" sz="2000">
                <a:solidFill>
                  <a:srgbClr val="0070C0"/>
                </a:solidFill>
              </a:rPr>
              <a:t>(plötzlich)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 animBg="1"/>
      <p:bldP spid="48" grpId="0" animBg="1"/>
      <p:bldP spid="41" grpId="0" animBg="1"/>
      <p:bldP spid="16" grpId="0" animBg="1"/>
      <p:bldP spid="17" grpId="0" animBg="1"/>
      <p:bldP spid="18" grpId="0" animBg="1"/>
      <p:bldP spid="20" grpId="0" animBg="1"/>
      <p:bldP spid="23" grpId="0" animBg="1"/>
      <p:bldP spid="53" grpId="0" animBg="1"/>
      <p:bldP spid="54" grpId="0" animBg="1"/>
      <p:bldP spid="55" grpId="0" animBg="1"/>
      <p:bldP spid="66" grpId="0" animBg="1"/>
      <p:bldP spid="68" grpId="0" animBg="1"/>
      <p:bldP spid="35" grpId="0" animBg="1"/>
      <p:bldP spid="64" grpId="0" animBg="1"/>
      <p:bldP spid="65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79388"/>
            <a:ext cx="3529012" cy="360362"/>
          </a:xfrm>
          <a:noFill/>
        </p:spPr>
        <p:txBody>
          <a:bodyPr/>
          <a:lstStyle/>
          <a:p>
            <a:pPr eaLnBrk="1" hangingPunct="1"/>
            <a:r>
              <a:rPr lang="de-DE" altLang="de-DE" sz="1400" b="1">
                <a:solidFill>
                  <a:schemeClr val="tx1"/>
                </a:solidFill>
              </a:rPr>
              <a:t>ut - Bedeutungen</a:t>
            </a: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979613" y="692150"/>
            <a:ext cx="2305050" cy="358775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de-DE" sz="2000" dirty="0">
                <a:solidFill>
                  <a:srgbClr val="0070C0"/>
                </a:solidFill>
                <a:latin typeface="Arial" charset="0"/>
              </a:rPr>
              <a:t>mit </a:t>
            </a: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Indikativ</a:t>
            </a:r>
          </a:p>
        </p:txBody>
      </p:sp>
      <p:sp>
        <p:nvSpPr>
          <p:cNvPr id="48" name="Rectangle 14"/>
          <p:cNvSpPr>
            <a:spLocks noChangeArrowheads="1"/>
          </p:cNvSpPr>
          <p:nvPr/>
        </p:nvSpPr>
        <p:spPr bwMode="auto">
          <a:xfrm>
            <a:off x="4662488" y="692150"/>
            <a:ext cx="1655762" cy="358775"/>
          </a:xfrm>
          <a:prstGeom prst="rect">
            <a:avLst/>
          </a:prstGeom>
          <a:solidFill>
            <a:schemeClr val="accent5"/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000" b="1" i="1" dirty="0">
                <a:solidFill>
                  <a:srgbClr val="0070C0"/>
                </a:solidFill>
                <a:latin typeface="Arial" charset="0"/>
              </a:rPr>
              <a:t>wie</a:t>
            </a:r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179388" y="3068638"/>
            <a:ext cx="792162" cy="504825"/>
          </a:xfrm>
          <a:prstGeom prst="rect">
            <a:avLst/>
          </a:prstGeom>
          <a:gradFill flip="none" rotWithShape="1">
            <a:gsLst>
              <a:gs pos="15000">
                <a:schemeClr val="accent1">
                  <a:lumMod val="75000"/>
                </a:schemeClr>
              </a:gs>
              <a:gs pos="66000">
                <a:srgbClr val="FF99FF"/>
              </a:gs>
            </a:gsLst>
            <a:lin ang="540000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defRPr/>
            </a:pPr>
            <a:r>
              <a:rPr lang="de-DE" sz="2200" b="1" i="1" dirty="0" err="1">
                <a:latin typeface="Arial" charset="0"/>
              </a:rPr>
              <a:t>ut</a:t>
            </a:r>
            <a:endParaRPr lang="de-DE" sz="2200" b="1" i="1" dirty="0">
              <a:latin typeface="Arial" charset="0"/>
            </a:endParaRPr>
          </a:p>
        </p:txBody>
      </p:sp>
      <p:sp>
        <p:nvSpPr>
          <p:cNvPr id="41" name="Rectangle 14"/>
          <p:cNvSpPr>
            <a:spLocks noChangeArrowheads="1"/>
          </p:cNvSpPr>
          <p:nvPr/>
        </p:nvSpPr>
        <p:spPr bwMode="auto">
          <a:xfrm>
            <a:off x="1979613" y="1557338"/>
            <a:ext cx="6480175" cy="358775"/>
          </a:xfrm>
          <a:prstGeom prst="rect">
            <a:avLst/>
          </a:prstGeom>
          <a:solidFill>
            <a:srgbClr val="FF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>
                <a:solidFill>
                  <a:srgbClr val="0070C0"/>
                </a:solidFill>
              </a:rPr>
              <a:t>mit </a:t>
            </a:r>
            <a:r>
              <a:rPr lang="de-DE" altLang="de-DE" sz="2000" b="1">
                <a:solidFill>
                  <a:srgbClr val="0070C0"/>
                </a:solidFill>
              </a:rPr>
              <a:t>Konjunktiv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940425" y="2709863"/>
            <a:ext cx="2519363" cy="36036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Final (Absicht)</a:t>
            </a:r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1979613" y="2709863"/>
            <a:ext cx="2700337" cy="36036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Konsekutiv (Folge)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5940425" y="3933825"/>
            <a:ext cx="2519363" cy="358775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>
                <a:solidFill>
                  <a:srgbClr val="0070C0"/>
                </a:solidFill>
              </a:rPr>
              <a:t> </a:t>
            </a:r>
            <a:r>
              <a:rPr lang="de-DE" altLang="de-DE" sz="2000" b="1">
                <a:solidFill>
                  <a:srgbClr val="0070C0"/>
                </a:solidFill>
              </a:rPr>
              <a:t>damit</a:t>
            </a:r>
            <a:endParaRPr lang="de-DE" altLang="de-DE" sz="1200" b="1" i="1">
              <a:solidFill>
                <a:srgbClr val="0070C0"/>
              </a:solidFill>
            </a:endParaRPr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1979613" y="3933825"/>
            <a:ext cx="3060700" cy="3587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>
                <a:solidFill>
                  <a:srgbClr val="0070C0"/>
                </a:solidFill>
              </a:rPr>
              <a:t> </a:t>
            </a:r>
            <a:r>
              <a:rPr lang="de-DE" altLang="de-DE" sz="2000" b="1">
                <a:solidFill>
                  <a:srgbClr val="0070C0"/>
                </a:solidFill>
              </a:rPr>
              <a:t>(so) dass</a:t>
            </a:r>
            <a:r>
              <a:rPr lang="de-DE" altLang="de-DE" sz="2000">
                <a:solidFill>
                  <a:srgbClr val="0070C0"/>
                </a:solidFill>
              </a:rPr>
              <a:t>  </a:t>
            </a:r>
            <a:endParaRPr lang="de-DE" altLang="de-DE" sz="2000" i="1">
              <a:solidFill>
                <a:srgbClr val="0070C0"/>
              </a:solidFill>
            </a:endParaRPr>
          </a:p>
        </p:txBody>
      </p:sp>
      <p:cxnSp>
        <p:nvCxnSpPr>
          <p:cNvPr id="26" name="Gerade Verbindung mit Pfeil 25"/>
          <p:cNvCxnSpPr/>
          <p:nvPr/>
        </p:nvCxnSpPr>
        <p:spPr>
          <a:xfrm flipV="1">
            <a:off x="985838" y="1052513"/>
            <a:ext cx="993775" cy="216058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/>
          <p:nvPr/>
        </p:nvCxnSpPr>
        <p:spPr>
          <a:xfrm flipV="1">
            <a:off x="985838" y="1916113"/>
            <a:ext cx="993775" cy="1441450"/>
          </a:xfrm>
          <a:prstGeom prst="straightConnector1">
            <a:avLst/>
          </a:prstGeom>
          <a:ln w="38100">
            <a:solidFill>
              <a:srgbClr val="FF99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feil nach rechts 53"/>
          <p:cNvSpPr>
            <a:spLocks noChangeArrowheads="1"/>
          </p:cNvSpPr>
          <p:nvPr/>
        </p:nvSpPr>
        <p:spPr bwMode="auto">
          <a:xfrm rot="1320000">
            <a:off x="5141913" y="2274888"/>
            <a:ext cx="1836737" cy="82550"/>
          </a:xfrm>
          <a:prstGeom prst="rightArrow">
            <a:avLst>
              <a:gd name="adj1" fmla="val 50000"/>
              <a:gd name="adj2" fmla="val 50062"/>
            </a:avLst>
          </a:prstGeom>
          <a:solidFill>
            <a:srgbClr val="FF99CC"/>
          </a:solidFill>
          <a:ln w="19050" algn="ctr">
            <a:solidFill>
              <a:srgbClr val="FF99CC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de-DE" altLang="de-DE" sz="2000" b="1"/>
          </a:p>
        </p:txBody>
      </p:sp>
      <p:sp>
        <p:nvSpPr>
          <p:cNvPr id="55" name="Pfeil nach rechts 54"/>
          <p:cNvSpPr>
            <a:spLocks noChangeArrowheads="1"/>
          </p:cNvSpPr>
          <p:nvPr/>
        </p:nvSpPr>
        <p:spPr bwMode="auto">
          <a:xfrm rot="9457901" flipV="1">
            <a:off x="2924175" y="2266950"/>
            <a:ext cx="1835150" cy="82550"/>
          </a:xfrm>
          <a:prstGeom prst="rightArrow">
            <a:avLst>
              <a:gd name="adj1" fmla="val 50000"/>
              <a:gd name="adj2" fmla="val 51769"/>
            </a:avLst>
          </a:prstGeom>
          <a:solidFill>
            <a:srgbClr val="FFCCFF"/>
          </a:solidFill>
          <a:ln w="19050" algn="ctr">
            <a:solidFill>
              <a:srgbClr val="FFCCFF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de-DE" altLang="de-DE" sz="2000" b="1"/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1979613" y="3429000"/>
            <a:ext cx="252412" cy="1793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8" name="Rectangle 14"/>
          <p:cNvSpPr>
            <a:spLocks noChangeArrowheads="1"/>
          </p:cNvSpPr>
          <p:nvPr/>
        </p:nvSpPr>
        <p:spPr bwMode="auto">
          <a:xfrm>
            <a:off x="4341813" y="793750"/>
            <a:ext cx="252412" cy="179388"/>
          </a:xfrm>
          <a:prstGeom prst="rect">
            <a:avLst/>
          </a:prstGeom>
          <a:solidFill>
            <a:schemeClr val="accent1">
              <a:lumMod val="9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20000"/>
              </a:spcBef>
              <a:defRPr/>
            </a:pP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=</a:t>
            </a:r>
          </a:p>
        </p:txBody>
      </p:sp>
      <p:sp>
        <p:nvSpPr>
          <p:cNvPr id="35" name="Rectangle 14"/>
          <p:cNvSpPr>
            <a:spLocks noChangeArrowheads="1"/>
          </p:cNvSpPr>
          <p:nvPr/>
        </p:nvSpPr>
        <p:spPr bwMode="auto">
          <a:xfrm>
            <a:off x="5940425" y="3429000"/>
            <a:ext cx="252413" cy="179388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000" b="1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64" name="Rectangle 14"/>
          <p:cNvSpPr>
            <a:spLocks noChangeArrowheads="1"/>
          </p:cNvSpPr>
          <p:nvPr/>
        </p:nvSpPr>
        <p:spPr bwMode="auto">
          <a:xfrm>
            <a:off x="5940425" y="4473575"/>
            <a:ext cx="2519363" cy="36036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dass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5940425" y="5013325"/>
            <a:ext cx="2519363" cy="36036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de-DE" altLang="de-DE" sz="2000" b="1">
                <a:solidFill>
                  <a:srgbClr val="0070C0"/>
                </a:solidFill>
              </a:rPr>
              <a:t> (um) zu … </a:t>
            </a:r>
            <a:r>
              <a:rPr lang="de-DE" altLang="de-DE" sz="2000">
                <a:solidFill>
                  <a:srgbClr val="0070C0"/>
                </a:solidFill>
              </a:rPr>
              <a:t>(Inf.)</a:t>
            </a:r>
            <a:endParaRPr lang="de-DE" altLang="de-DE" sz="1200" i="1">
              <a:solidFill>
                <a:srgbClr val="0070C0"/>
              </a:solidFill>
            </a:endParaRP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940425" y="5532438"/>
            <a:ext cx="2519363" cy="935037"/>
          </a:xfrm>
          <a:prstGeom prst="rect">
            <a:avLst/>
          </a:prstGeom>
          <a:solidFill>
            <a:srgbClr val="FF9966"/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 damit </a:t>
            </a:r>
            <a:r>
              <a:rPr lang="de-DE" sz="2000" b="1" u="sng" dirty="0">
                <a:solidFill>
                  <a:srgbClr val="0070C0"/>
                </a:solidFill>
                <a:latin typeface="Arial" charset="0"/>
              </a:rPr>
              <a:t>nicht</a:t>
            </a: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de-DE" sz="2000" dirty="0">
                <a:solidFill>
                  <a:srgbClr val="0070C0"/>
                </a:solidFill>
                <a:latin typeface="Arial" charset="0"/>
              </a:rPr>
              <a:t>(etc.)</a:t>
            </a:r>
            <a:endParaRPr lang="de-DE" sz="1200" i="1" dirty="0">
              <a:solidFill>
                <a:srgbClr val="0070C0"/>
              </a:solidFill>
              <a:latin typeface="Arial" charset="0"/>
            </a:endParaRPr>
          </a:p>
          <a:p>
            <a:pPr marL="252000" indent="-457200">
              <a:spcBef>
                <a:spcPct val="20000"/>
              </a:spcBef>
              <a:defRPr/>
            </a:pPr>
            <a:r>
              <a:rPr lang="de-DE" sz="2000" b="1" i="1" dirty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de-DE" sz="2000" b="1" dirty="0">
                <a:solidFill>
                  <a:srgbClr val="0070C0"/>
                </a:solidFill>
                <a:latin typeface="Arial" charset="0"/>
              </a:rPr>
              <a:t>= ne </a:t>
            </a:r>
            <a:r>
              <a:rPr lang="de-DE" sz="2000" i="1" dirty="0">
                <a:solidFill>
                  <a:srgbClr val="0070C0"/>
                </a:solidFill>
                <a:latin typeface="Arial" charset="0"/>
              </a:rPr>
              <a:t>(nicht: </a:t>
            </a:r>
            <a:r>
              <a:rPr lang="de-DE" sz="2000" dirty="0" err="1">
                <a:solidFill>
                  <a:srgbClr val="0070C0"/>
                </a:solidFill>
                <a:latin typeface="Arial" charset="0"/>
              </a:rPr>
              <a:t>ut</a:t>
            </a:r>
            <a:r>
              <a:rPr lang="de-DE" sz="2000" dirty="0">
                <a:solidFill>
                  <a:srgbClr val="0070C0"/>
                </a:solidFill>
                <a:latin typeface="Arial" charset="0"/>
              </a:rPr>
              <a:t> non</a:t>
            </a:r>
            <a:r>
              <a:rPr lang="de-DE" sz="2000" i="1" dirty="0">
                <a:solidFill>
                  <a:srgbClr val="0070C0"/>
                </a:solidFill>
                <a:latin typeface="Arial" charset="0"/>
              </a:rPr>
              <a:t>)</a:t>
            </a:r>
            <a:endParaRPr lang="de-DE" sz="1300" i="1" dirty="0">
              <a:solidFill>
                <a:srgbClr val="0070C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93762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2" grpId="0" animBg="1"/>
      <p:bldP spid="48" grpId="0" animBg="1"/>
      <p:bldP spid="41" grpId="0" animBg="1"/>
      <p:bldP spid="17" grpId="0" animBg="1"/>
      <p:bldP spid="18" grpId="0" animBg="1"/>
      <p:bldP spid="20" grpId="0" animBg="1"/>
      <p:bldP spid="23" grpId="0" animBg="1"/>
      <p:bldP spid="54" grpId="0" animBg="1"/>
      <p:bldP spid="55" grpId="0" animBg="1"/>
      <p:bldP spid="66" grpId="0" animBg="1"/>
      <p:bldP spid="68" grpId="0" animBg="1"/>
      <p:bldP spid="35" grpId="0" animBg="1"/>
      <p:bldP spid="64" grpId="0" animBg="1"/>
      <p:bldP spid="65" grpId="0" animBg="1"/>
      <p:bldP spid="27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CFF33"/>
        </a:solidFill>
        <a:ln w="9525" algn="ctr">
          <a:noFill/>
          <a:miter lim="800000"/>
          <a:headEnd/>
          <a:tailEnd/>
        </a:ln>
        <a:effectLst/>
      </a:spPr>
      <a:bodyPr anchor="t" anchorCtr="0"/>
      <a:lstStyle>
        <a:defPPr marL="273050" indent="-273050">
          <a:spcBef>
            <a:spcPct val="20000"/>
          </a:spcBef>
          <a:defRPr sz="2000" b="1" dirty="0"/>
        </a:defPPr>
      </a:lst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Bildschirmpräsentation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Comic Sans MS</vt:lpstr>
      <vt:lpstr>Times New Roman</vt:lpstr>
      <vt:lpstr>Wingdings</vt:lpstr>
      <vt:lpstr>Standarddesign</vt:lpstr>
      <vt:lpstr>cum - Bedeutungen</vt:lpstr>
      <vt:lpstr>ut - Bedeutungen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193</cp:revision>
  <cp:lastPrinted>2017-02-13T15:57:51Z</cp:lastPrinted>
  <dcterms:created xsi:type="dcterms:W3CDTF">2004-06-30T18:35:09Z</dcterms:created>
  <dcterms:modified xsi:type="dcterms:W3CDTF">2017-02-13T16:01:35Z</dcterms:modified>
</cp:coreProperties>
</file>