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8" r:id="rId2"/>
    <p:sldId id="257" r:id="rId3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FF33"/>
    <a:srgbClr val="FFCCFF"/>
    <a:srgbClr val="FFFF66"/>
    <a:srgbClr val="CCFFFF"/>
    <a:srgbClr val="FF7C80"/>
    <a:srgbClr val="FF00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86" autoAdjust="0"/>
  </p:normalViewPr>
  <p:slideViewPr>
    <p:cSldViewPr>
      <p:cViewPr varScale="1">
        <p:scale>
          <a:sx n="109" d="100"/>
          <a:sy n="109" d="100"/>
        </p:scale>
        <p:origin x="15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94C4F12-54E5-4969-9754-F643C6C2BC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dirty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58FB0CC-CFDC-4261-A84D-F94FDB022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0DFA02F-D780-4141-8CCF-29DA187D1793}" type="datetimeFigureOut">
              <a:rPr lang="de-DE"/>
              <a:pPr>
                <a:defRPr/>
              </a:pPr>
              <a:t>14.03.2021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C2A3BF0-0F81-47AE-A89F-CB319B3004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dirty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37D162-1A0B-465C-9F7F-30ECA28033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A1DAD5D-5CCF-4795-BC9A-67CCD9F37F71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1DC64F-697C-41C7-822C-A46D4BE1D1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193482-2931-467C-B97A-BF55A723D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01D9D9-6812-422E-93E8-7EB0A8AA31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4C14A8-144B-4AEA-9088-04055722A26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0745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986C0A-B069-40D4-969F-F3EDEAA295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1233E1-D801-4916-B581-7A85E5A115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1638CB-D093-4681-A9E0-69F8773C4F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5A3930-D567-4B02-BE50-5DA1AB5720C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389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CC84D9-1546-4994-9E09-9708BA2116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467F4F-9E5F-463F-B0EB-B60F20EA85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9655E5-6476-45EE-8520-59E9014A6E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DC8D15-DCFC-4163-8021-38C46278367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56033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BD535B-C3CA-4777-89BB-BD28BD1A81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B7BF0C-FCAF-4EFC-929C-C455E0D5D0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8596CA-CC72-4E15-BDD8-8416C11EE7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25CF7-85B4-4D1C-9613-5DA733D66A4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7453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381EBC-4986-40D3-A555-4A868AD8A9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F4D026-9AB3-48EA-B70E-143886C343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D899BF-BE1D-45C2-94F5-04EAA1D0FC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5D7150-9683-429C-8824-4963E215BF0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95915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BE62B5-FA26-4164-9D0D-9824B7E7FB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2E9A35-21E0-4ED3-9B67-5C1F09E864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F80CCA-401A-4469-A97E-06D62590CA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C6419F-EEED-4D05-9242-381F6B8D9AE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6992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36D3A86-18FC-44E8-984C-ABF8143810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C46F916-5047-4A5C-8268-840A852F59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515DD61-6E27-4B75-A88D-57B9C4650A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0F915E-EE13-48CE-A351-F9E8DA6C849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0960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F4F8BF3-F17D-4C7F-A11D-D7592D8D3B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0B773C9-5BC7-4D6D-82F8-5A8ED7E680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B87D36-AC3F-4D3B-B4FA-BF9674820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00149-179F-43C0-9B96-907AD8E8E27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1403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944E37-5B53-4315-889E-816B458A7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E35A40B-67DF-4FF2-979A-634620EA8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78F7991-E247-4D6C-9B5E-07B00C7FC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4F9ABF-D657-49A0-A6C9-09315CC9365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6595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DDB388-BEE7-4239-926A-6D22DE8117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75BD9B-FC13-4C61-B8AE-575503F8D8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5CE063-EDB2-437D-901C-C4B3FC78A6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DFA13-BC9A-4CDE-9372-2340CFF93BF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3176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886EA9-CF08-4196-A535-26FEDE35C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A95506-8E42-4845-A0DB-A28CDB3255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A04BF7-E9C7-49F8-9CC3-0B725079C0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255A1B-27A7-4AB8-B09C-9C5A2069EB8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6309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AE06857-76D4-4179-88B7-FD98A82144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BF61AA4-5A09-4790-AB9E-9F308365BF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046E38E-B88A-4542-9AEF-AF269D5BD0B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dirty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0A1F226-7964-4422-91ED-0863D4FE36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43488FB-34B3-401C-86F6-AA7816CA55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DF7C50B-9B57-40DF-8F58-75ADD94C24B3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28DB03B-B891-42D4-AE1E-EC887F6436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79388"/>
            <a:ext cx="7772400" cy="504825"/>
          </a:xfrm>
          <a:noFill/>
        </p:spPr>
        <p:txBody>
          <a:bodyPr/>
          <a:lstStyle/>
          <a:p>
            <a:pPr eaLnBrk="1" hangingPunct="1"/>
            <a:r>
              <a:rPr lang="de-DE" altLang="de-DE" sz="2000" b="1" u="sng"/>
              <a:t>Die Infinitive im Lateinischen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4E9FB448-82ED-4172-B641-6A6CF06C8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4192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Aktiv:</a:t>
            </a:r>
            <a:endParaRPr lang="de-DE" altLang="de-DE" sz="2000"/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F53B3A83-7E2D-4CD7-BFD0-BB4191AB4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066925"/>
            <a:ext cx="1081088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Passiv:</a:t>
            </a:r>
          </a:p>
        </p:txBody>
      </p:sp>
      <p:sp>
        <p:nvSpPr>
          <p:cNvPr id="3077" name="Rectangle 13">
            <a:extLst>
              <a:ext uri="{FF2B5EF4-FFF2-40B4-BE49-F238E27FC236}">
                <a16:creationId xmlns:a16="http://schemas.microsoft.com/office/drawing/2014/main" id="{BE69A65B-ECBB-4C27-A490-33DF73382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36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900" i="1">
                <a:latin typeface="Comic Sans MS" panose="030F0702030302020204" pitchFamily="66" charset="0"/>
                <a:cs typeface="Times New Roman" panose="02020603050405020304" pitchFamily="18" charset="0"/>
              </a:rPr>
              <a:t> 	</a:t>
            </a:r>
            <a:r>
              <a:rPr lang="de-DE" altLang="de-DE" sz="1100"/>
              <a:t> </a:t>
            </a:r>
            <a:endParaRPr lang="de-DE" altLang="de-DE" sz="1800"/>
          </a:p>
        </p:txBody>
      </p:sp>
      <p:sp>
        <p:nvSpPr>
          <p:cNvPr id="2064" name="Rectangle 16">
            <a:extLst>
              <a:ext uri="{FF2B5EF4-FFF2-40B4-BE49-F238E27FC236}">
                <a16:creationId xmlns:a16="http://schemas.microsoft.com/office/drawing/2014/main" id="{C35B2DC5-EADD-4B98-B8F8-FD7546E1C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836613"/>
            <a:ext cx="8424863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Infinitiv Präsens		=	Infinitiv der Gleichzeitigkeit (GZ)</a:t>
            </a: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B4B22975-6C2F-4F22-A371-F99044D51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4192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lauda</a:t>
            </a:r>
            <a:r>
              <a:rPr lang="de-DE" altLang="de-DE" sz="2000" b="1" i="1"/>
              <a:t>re</a:t>
            </a:r>
            <a:endParaRPr lang="de-DE" altLang="de-DE" sz="2000" b="1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C3F0C3AD-7B23-4A14-BBBF-3496B4B81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20669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lauda</a:t>
            </a:r>
            <a:r>
              <a:rPr lang="de-DE" altLang="de-DE" sz="2000" b="1" i="1"/>
              <a:t>ri</a:t>
            </a:r>
            <a:endParaRPr lang="de-DE" altLang="de-DE" sz="2000" b="1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0C4436BD-5B31-434C-A076-08B454E89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00" y="1419049"/>
            <a:ext cx="648072" cy="100870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vert="vert270" anchor="ctr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de-DE" sz="2000" b="1" i="1" dirty="0">
                <a:latin typeface="Arial" charset="0"/>
              </a:rPr>
              <a:t>Bsp.e</a:t>
            </a:r>
            <a:endParaRPr lang="de-DE" sz="2000" b="1" dirty="0">
              <a:latin typeface="Arial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11F3D29D-65D2-4250-A7B9-86C444E94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3" y="14192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audi</a:t>
            </a:r>
            <a:r>
              <a:rPr lang="de-DE" altLang="de-DE" sz="2000" b="1" i="1"/>
              <a:t>re</a:t>
            </a:r>
            <a:endParaRPr lang="de-DE" altLang="de-DE" sz="2000" b="1"/>
          </a:p>
        </p:txBody>
      </p:sp>
      <p:sp>
        <p:nvSpPr>
          <p:cNvPr id="18" name="Rectangle 7">
            <a:extLst>
              <a:ext uri="{FF2B5EF4-FFF2-40B4-BE49-F238E27FC236}">
                <a16:creationId xmlns:a16="http://schemas.microsoft.com/office/drawing/2014/main" id="{A530B956-E434-4B79-AEE4-08637559A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14192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mone</a:t>
            </a:r>
            <a:r>
              <a:rPr lang="de-DE" altLang="de-DE" sz="2000" b="1" i="1"/>
              <a:t>re</a:t>
            </a:r>
            <a:endParaRPr lang="de-DE" altLang="de-DE" sz="2000" b="1"/>
          </a:p>
        </p:txBody>
      </p:sp>
      <p:sp>
        <p:nvSpPr>
          <p:cNvPr id="19" name="Rectangle 7">
            <a:extLst>
              <a:ext uri="{FF2B5EF4-FFF2-40B4-BE49-F238E27FC236}">
                <a16:creationId xmlns:a16="http://schemas.microsoft.com/office/drawing/2014/main" id="{03A96FD7-FE12-42C2-88FE-CB267536B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20669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mone</a:t>
            </a:r>
            <a:r>
              <a:rPr lang="de-DE" altLang="de-DE" sz="2000" b="1" i="1"/>
              <a:t>ri</a:t>
            </a:r>
            <a:endParaRPr lang="de-DE" altLang="de-DE" sz="2000" b="1"/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1FF8334A-5B32-4725-B914-CC9FC0F65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3" y="20669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audi</a:t>
            </a:r>
            <a:r>
              <a:rPr lang="de-DE" altLang="de-DE" sz="2000" b="1" i="1"/>
              <a:t>ri</a:t>
            </a:r>
            <a:endParaRPr lang="de-DE" altLang="de-DE" sz="2000" b="1"/>
          </a:p>
        </p:txBody>
      </p:sp>
      <p:sp>
        <p:nvSpPr>
          <p:cNvPr id="21" name="Rectangle 7">
            <a:extLst>
              <a:ext uri="{FF2B5EF4-FFF2-40B4-BE49-F238E27FC236}">
                <a16:creationId xmlns:a16="http://schemas.microsoft.com/office/drawing/2014/main" id="{017C717A-A6AB-41C2-8D1A-8F853915D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14192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dice</a:t>
            </a:r>
            <a:r>
              <a:rPr lang="de-DE" altLang="de-DE" sz="2000" b="1" i="1"/>
              <a:t>re</a:t>
            </a:r>
            <a:endParaRPr lang="de-DE" altLang="de-DE" sz="2000" b="1"/>
          </a:p>
        </p:txBody>
      </p:sp>
      <p:sp>
        <p:nvSpPr>
          <p:cNvPr id="22" name="Rectangle 7">
            <a:extLst>
              <a:ext uri="{FF2B5EF4-FFF2-40B4-BE49-F238E27FC236}">
                <a16:creationId xmlns:a16="http://schemas.microsoft.com/office/drawing/2014/main" id="{39492C30-E849-4CFF-A492-CDD9BBE2B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14192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cape</a:t>
            </a:r>
            <a:r>
              <a:rPr lang="de-DE" altLang="de-DE" sz="2000" b="1" i="1"/>
              <a:t>re</a:t>
            </a:r>
            <a:endParaRPr lang="de-DE" altLang="de-DE" sz="2000" b="1"/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0045F689-FACE-429B-88BD-576F50CD5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0669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cap</a:t>
            </a:r>
            <a:r>
              <a:rPr lang="de-DE" altLang="de-DE" sz="2000" b="1" i="1"/>
              <a:t>i</a:t>
            </a:r>
            <a:endParaRPr lang="de-DE" altLang="de-DE" sz="2000" b="1"/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BB0C77BF-F6E8-4AAD-8C17-B846E1CCE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2066925"/>
            <a:ext cx="10795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dic</a:t>
            </a:r>
            <a:r>
              <a:rPr lang="de-DE" altLang="de-DE" sz="2000" b="1" i="1"/>
              <a:t>i</a:t>
            </a:r>
            <a:endParaRPr lang="de-DE" altLang="de-DE" sz="2000" b="1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783BE271-9A4A-45BF-911B-492381ECA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429000"/>
            <a:ext cx="10795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Aktiv:</a:t>
            </a:r>
            <a:endParaRPr lang="de-DE" altLang="de-DE" sz="2000"/>
          </a:p>
        </p:txBody>
      </p:sp>
      <p:sp>
        <p:nvSpPr>
          <p:cNvPr id="30" name="Rectangle 10">
            <a:extLst>
              <a:ext uri="{FF2B5EF4-FFF2-40B4-BE49-F238E27FC236}">
                <a16:creationId xmlns:a16="http://schemas.microsoft.com/office/drawing/2014/main" id="{EEF3423B-90F7-4100-883E-A1CEFC6CC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4076700"/>
            <a:ext cx="10795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Passiv:</a:t>
            </a:r>
          </a:p>
        </p:txBody>
      </p:sp>
      <p:sp>
        <p:nvSpPr>
          <p:cNvPr id="31" name="Rectangle 16">
            <a:extLst>
              <a:ext uri="{FF2B5EF4-FFF2-40B4-BE49-F238E27FC236}">
                <a16:creationId xmlns:a16="http://schemas.microsoft.com/office/drawing/2014/main" id="{B8B8F3ED-4BF9-465B-914B-D66FB9304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2846388"/>
            <a:ext cx="8424863" cy="431800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Infinitiv Perfekt		=	Infinitiv der Vorzeitigkeit (VZ)</a:t>
            </a:r>
          </a:p>
        </p:txBody>
      </p:sp>
      <p:sp>
        <p:nvSpPr>
          <p:cNvPr id="32" name="Rectangle 7">
            <a:extLst>
              <a:ext uri="{FF2B5EF4-FFF2-40B4-BE49-F238E27FC236}">
                <a16:creationId xmlns:a16="http://schemas.microsoft.com/office/drawing/2014/main" id="{C5B1C1AF-6CBE-43A1-9CDE-D31FC16DD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3429000"/>
            <a:ext cx="2519362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/>
              <a:t>laudav</a:t>
            </a:r>
            <a:r>
              <a:rPr lang="de-DE" altLang="de-DE" sz="2000" b="1"/>
              <a:t>isse</a:t>
            </a:r>
          </a:p>
        </p:txBody>
      </p:sp>
      <p:sp>
        <p:nvSpPr>
          <p:cNvPr id="33" name="Rectangle 7">
            <a:extLst>
              <a:ext uri="{FF2B5EF4-FFF2-40B4-BE49-F238E27FC236}">
                <a16:creationId xmlns:a16="http://schemas.microsoft.com/office/drawing/2014/main" id="{1C9427E9-CCC4-43FC-AA7E-C2E42D065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4076700"/>
            <a:ext cx="2519362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laudatum esse</a:t>
            </a:r>
            <a:endParaRPr lang="de-DE" altLang="de-DE" sz="2000" b="1"/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C6FF5007-8122-42EE-8C68-E1D79E750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36" y="3429072"/>
            <a:ext cx="648072" cy="1008707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  <a:effectLst/>
        </p:spPr>
        <p:txBody>
          <a:bodyPr vert="vert270" anchor="ctr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de-DE" sz="2000" b="1" i="1" dirty="0">
                <a:latin typeface="Arial" charset="0"/>
              </a:rPr>
              <a:t>Bsp.e</a:t>
            </a:r>
            <a:endParaRPr lang="de-DE" sz="2000" b="1" dirty="0">
              <a:latin typeface="Arial" charset="0"/>
            </a:endParaRPr>
          </a:p>
        </p:txBody>
      </p:sp>
      <p:sp>
        <p:nvSpPr>
          <p:cNvPr id="36" name="Rectangle 7">
            <a:extLst>
              <a:ext uri="{FF2B5EF4-FFF2-40B4-BE49-F238E27FC236}">
                <a16:creationId xmlns:a16="http://schemas.microsoft.com/office/drawing/2014/main" id="{69993154-2075-43EE-88D4-28F872683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3429000"/>
            <a:ext cx="252095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dix</a:t>
            </a:r>
            <a:r>
              <a:rPr lang="de-DE" altLang="de-DE" sz="2000" b="1" i="1"/>
              <a:t>isse</a:t>
            </a:r>
            <a:endParaRPr lang="de-DE" altLang="de-DE" sz="2000" b="1"/>
          </a:p>
        </p:txBody>
      </p:sp>
      <p:sp>
        <p:nvSpPr>
          <p:cNvPr id="37" name="Rectangle 7">
            <a:extLst>
              <a:ext uri="{FF2B5EF4-FFF2-40B4-BE49-F238E27FC236}">
                <a16:creationId xmlns:a16="http://schemas.microsoft.com/office/drawing/2014/main" id="{B6E9E07E-04D5-489B-B2D4-2FEAF05D6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4076700"/>
            <a:ext cx="252095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dictum esse</a:t>
            </a:r>
            <a:endParaRPr lang="de-DE" altLang="de-DE" sz="2000" b="1"/>
          </a:p>
        </p:txBody>
      </p:sp>
      <p:sp>
        <p:nvSpPr>
          <p:cNvPr id="45" name="Rectangle 16">
            <a:extLst>
              <a:ext uri="{FF2B5EF4-FFF2-40B4-BE49-F238E27FC236}">
                <a16:creationId xmlns:a16="http://schemas.microsoft.com/office/drawing/2014/main" id="{5DD12645-0BAC-420E-B6E2-7E61C9E11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4862513"/>
            <a:ext cx="8424863" cy="431800"/>
          </a:xfrm>
          <a:prstGeom prst="rect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Infinitiv Futur </a:t>
            </a:r>
            <a:r>
              <a:rPr lang="de-DE" altLang="de-DE" sz="2000" b="1" u="sng"/>
              <a:t>Aktiv</a:t>
            </a:r>
            <a:r>
              <a:rPr lang="de-DE" altLang="de-DE" sz="2000"/>
              <a:t>	=	Infinitiv der Nachzeitigkeit (NZ)</a:t>
            </a:r>
          </a:p>
        </p:txBody>
      </p:sp>
      <p:sp>
        <p:nvSpPr>
          <p:cNvPr id="46" name="Rectangle 7">
            <a:extLst>
              <a:ext uri="{FF2B5EF4-FFF2-40B4-BE49-F238E27FC236}">
                <a16:creationId xmlns:a16="http://schemas.microsoft.com/office/drawing/2014/main" id="{A0691D66-8094-46CE-A415-6D0E427B1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445125"/>
            <a:ext cx="2339975" cy="360363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laudat</a:t>
            </a:r>
            <a:r>
              <a:rPr lang="de-DE" altLang="de-DE" sz="2000" b="1" i="1"/>
              <a:t>urum </a:t>
            </a:r>
            <a:r>
              <a:rPr lang="de-DE" altLang="de-DE" sz="2000" i="1"/>
              <a:t>esse</a:t>
            </a:r>
            <a:endParaRPr lang="de-DE" altLang="de-DE" sz="2000"/>
          </a:p>
        </p:txBody>
      </p:sp>
      <p:sp>
        <p:nvSpPr>
          <p:cNvPr id="47" name="Rectangle 7">
            <a:extLst>
              <a:ext uri="{FF2B5EF4-FFF2-40B4-BE49-F238E27FC236}">
                <a16:creationId xmlns:a16="http://schemas.microsoft.com/office/drawing/2014/main" id="{D276E47D-9225-4BB3-A17D-597405033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6092825"/>
            <a:ext cx="2519363" cy="360363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capt</a:t>
            </a:r>
            <a:r>
              <a:rPr lang="de-DE" altLang="de-DE" sz="2000" b="1" i="1"/>
              <a:t>urum</a:t>
            </a:r>
            <a:r>
              <a:rPr lang="de-DE" altLang="de-DE" sz="2000" i="1"/>
              <a:t> esse</a:t>
            </a:r>
            <a:endParaRPr lang="de-DE" altLang="de-DE" sz="2000" b="1"/>
          </a:p>
        </p:txBody>
      </p:sp>
      <p:sp>
        <p:nvSpPr>
          <p:cNvPr id="48" name="Rectangle 7">
            <a:extLst>
              <a:ext uri="{FF2B5EF4-FFF2-40B4-BE49-F238E27FC236}">
                <a16:creationId xmlns:a16="http://schemas.microsoft.com/office/drawing/2014/main" id="{7E2E28DD-8700-4CC4-B88C-E1C092106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768" y="5445296"/>
            <a:ext cx="648072" cy="1008707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vert="vert270" anchor="ctr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de-DE" sz="2000" b="1" i="1" dirty="0">
                <a:latin typeface="Arial" charset="0"/>
              </a:rPr>
              <a:t>Bsp.e</a:t>
            </a:r>
            <a:endParaRPr lang="de-DE" sz="2000" b="1" dirty="0">
              <a:latin typeface="Arial" charset="0"/>
            </a:endParaRPr>
          </a:p>
        </p:txBody>
      </p:sp>
      <p:sp>
        <p:nvSpPr>
          <p:cNvPr id="50" name="Rectangle 7">
            <a:extLst>
              <a:ext uri="{FF2B5EF4-FFF2-40B4-BE49-F238E27FC236}">
                <a16:creationId xmlns:a16="http://schemas.microsoft.com/office/drawing/2014/main" id="{071C4CA1-3B7B-4FDC-B7DC-62744A033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7950" y="5445125"/>
            <a:ext cx="2341563" cy="360363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audit</a:t>
            </a:r>
            <a:r>
              <a:rPr lang="de-DE" altLang="de-DE" sz="2000" b="1" i="1"/>
              <a:t>urum</a:t>
            </a:r>
            <a:r>
              <a:rPr lang="de-DE" altLang="de-DE" sz="2000" i="1"/>
              <a:t> esse</a:t>
            </a:r>
            <a:endParaRPr lang="de-DE" altLang="de-DE" sz="2000" b="1"/>
          </a:p>
        </p:txBody>
      </p:sp>
      <p:sp>
        <p:nvSpPr>
          <p:cNvPr id="51" name="Rectangle 7">
            <a:extLst>
              <a:ext uri="{FF2B5EF4-FFF2-40B4-BE49-F238E27FC236}">
                <a16:creationId xmlns:a16="http://schemas.microsoft.com/office/drawing/2014/main" id="{26602D21-5981-4C1F-851A-824C3BADF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5446713"/>
            <a:ext cx="2339975" cy="360362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monit</a:t>
            </a:r>
            <a:r>
              <a:rPr lang="de-DE" altLang="de-DE" sz="2000" b="1" i="1"/>
              <a:t>urum</a:t>
            </a:r>
            <a:r>
              <a:rPr lang="de-DE" altLang="de-DE" sz="2000" i="1"/>
              <a:t> esse</a:t>
            </a:r>
            <a:endParaRPr lang="de-DE" altLang="de-DE" sz="2000" b="1"/>
          </a:p>
        </p:txBody>
      </p:sp>
      <p:sp>
        <p:nvSpPr>
          <p:cNvPr id="57" name="Rectangle 7">
            <a:extLst>
              <a:ext uri="{FF2B5EF4-FFF2-40B4-BE49-F238E27FC236}">
                <a16:creationId xmlns:a16="http://schemas.microsoft.com/office/drawing/2014/main" id="{68A192C2-68EC-46A5-B812-DB51E31F3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6094413"/>
            <a:ext cx="2519363" cy="360362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 i="1"/>
              <a:t>dict</a:t>
            </a:r>
            <a:r>
              <a:rPr lang="de-DE" altLang="de-DE" sz="2000" b="1" i="1"/>
              <a:t>urum</a:t>
            </a:r>
            <a:r>
              <a:rPr lang="de-DE" altLang="de-DE" sz="2000" i="1"/>
              <a:t> esse</a:t>
            </a:r>
            <a:endParaRPr lang="de-DE" altLang="de-DE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2058" grpId="0" animBg="1"/>
      <p:bldP spid="2064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6" grpId="0" animBg="1"/>
      <p:bldP spid="37" grpId="0" animBg="1"/>
      <p:bldP spid="45" grpId="0" animBg="1"/>
      <p:bldP spid="46" grpId="0" animBg="1"/>
      <p:bldP spid="47" grpId="0" animBg="1"/>
      <p:bldP spid="50" grpId="0" animBg="1"/>
      <p:bldP spid="51" grpId="0" animBg="1"/>
      <p:bldP spid="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E8AD0B5-7042-4FAE-92E6-37E114F2CDB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79388"/>
            <a:ext cx="7772400" cy="504825"/>
          </a:xfrm>
          <a:noFill/>
        </p:spPr>
        <p:txBody>
          <a:bodyPr/>
          <a:lstStyle/>
          <a:p>
            <a:pPr eaLnBrk="1" hangingPunct="1"/>
            <a:r>
              <a:rPr lang="de-DE" altLang="de-DE" sz="2000" b="1" u="sng"/>
              <a:t>Verwendung der Infinitive im A.c.I.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345C298-A526-4886-B4D7-EBAF9854B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3041650"/>
            <a:ext cx="8424862" cy="431800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Caesar Pompeium in Aegyptum fugisse cognovit.</a:t>
            </a:r>
          </a:p>
        </p:txBody>
      </p:sp>
      <p:sp>
        <p:nvSpPr>
          <p:cNvPr id="4100" name="Rectangle 13">
            <a:extLst>
              <a:ext uri="{FF2B5EF4-FFF2-40B4-BE49-F238E27FC236}">
                <a16:creationId xmlns:a16="http://schemas.microsoft.com/office/drawing/2014/main" id="{54337BB4-ED75-4498-84AF-BBB083643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36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900" i="1">
                <a:latin typeface="Comic Sans MS" panose="030F0702030302020204" pitchFamily="66" charset="0"/>
                <a:cs typeface="Times New Roman" panose="02020603050405020304" pitchFamily="18" charset="0"/>
              </a:rPr>
              <a:t> 	</a:t>
            </a:r>
            <a:r>
              <a:rPr lang="de-DE" altLang="de-DE" sz="1100"/>
              <a:t> </a:t>
            </a:r>
            <a:endParaRPr lang="de-DE" altLang="de-DE" sz="1800"/>
          </a:p>
        </p:txBody>
      </p:sp>
      <p:sp>
        <p:nvSpPr>
          <p:cNvPr id="2064" name="Rectangle 16">
            <a:extLst>
              <a:ext uri="{FF2B5EF4-FFF2-40B4-BE49-F238E27FC236}">
                <a16:creationId xmlns:a16="http://schemas.microsoft.com/office/drawing/2014/main" id="{850A29E6-EC12-4CA1-A97A-92787D93B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765175"/>
            <a:ext cx="8459788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Senatores populum Caesari in triumpho plaudere viderunt.</a:t>
            </a: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90F060BC-0413-4C5C-9363-6E63CAF22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5324475"/>
            <a:ext cx="8424862" cy="611188"/>
          </a:xfrm>
          <a:prstGeom prst="rect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Caesar Catonem et alios senatores exercitum contra se comparaturos esse scivit.</a:t>
            </a:r>
          </a:p>
        </p:txBody>
      </p:sp>
      <p:sp>
        <p:nvSpPr>
          <p:cNvPr id="39" name="Rectangle 16">
            <a:extLst>
              <a:ext uri="{FF2B5EF4-FFF2-40B4-BE49-F238E27FC236}">
                <a16:creationId xmlns:a16="http://schemas.microsoft.com/office/drawing/2014/main" id="{9018B9F7-1D7E-4496-B3A1-FEF71FCC6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1276350"/>
            <a:ext cx="8459787" cy="431800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Die Senatoren sahen, dass das Volk Cäsar beim Triumphzug zuklatschte.</a:t>
            </a:r>
          </a:p>
        </p:txBody>
      </p:sp>
      <p:sp>
        <p:nvSpPr>
          <p:cNvPr id="40" name="Rectangle 16">
            <a:extLst>
              <a:ext uri="{FF2B5EF4-FFF2-40B4-BE49-F238E27FC236}">
                <a16:creationId xmlns:a16="http://schemas.microsoft.com/office/drawing/2014/main" id="{535F39BC-F808-4C8B-9BE5-24DD8034B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1789113"/>
            <a:ext cx="8424862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Senatores Caesarem in triumpho a populo plausu affici viderunt.</a:t>
            </a:r>
          </a:p>
        </p:txBody>
      </p:sp>
      <p:sp>
        <p:nvSpPr>
          <p:cNvPr id="41" name="Rectangle 16">
            <a:extLst>
              <a:ext uri="{FF2B5EF4-FFF2-40B4-BE49-F238E27FC236}">
                <a16:creationId xmlns:a16="http://schemas.microsoft.com/office/drawing/2014/main" id="{263C25DB-CBE4-4063-A0C7-FA96CB554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2300288"/>
            <a:ext cx="8424862" cy="611187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/>
              <a:t>Die Senatoren sahen, dass Cäsar beim Triumphzug vom Volk mit Beifall versehen wurde.</a:t>
            </a: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94C8039B-56A4-4B44-AAB2-960FF58CB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3552825"/>
            <a:ext cx="8424862" cy="431800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Cäsar erfuhr, dass Pompeius nach Ägypten geflohen war.</a:t>
            </a: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id="{76E4B9A4-7F6A-4F5D-A194-4883A7ABC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4071938"/>
            <a:ext cx="8424862" cy="431800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Ptolemaius Pompeium a Caesare ad Pharsalum victum esse scivit.</a:t>
            </a: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id="{FB45E01F-26A7-4229-B5C7-0EEAA9373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4589463"/>
            <a:ext cx="8424862" cy="6127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Ptolemaios wusste, dass Pompeius von Cäsar bei Pharsalus besiegt worden war. </a:t>
            </a:r>
          </a:p>
        </p:txBody>
      </p:sp>
      <p:sp>
        <p:nvSpPr>
          <p:cNvPr id="45" name="Rectangle 9">
            <a:extLst>
              <a:ext uri="{FF2B5EF4-FFF2-40B4-BE49-F238E27FC236}">
                <a16:creationId xmlns:a16="http://schemas.microsoft.com/office/drawing/2014/main" id="{C632FEFF-E549-441E-AD77-DDF08E2F8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6011863"/>
            <a:ext cx="8424862" cy="61277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Cäsar wusste, dass Cato und andere Senatoren ein Heer gegen ihn aufstellen würden.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64" grpId="0" animBg="1"/>
      <p:bldP spid="32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Bildschirmpräsentation (4:3)</PresentationFormat>
  <Paragraphs>43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Times New Roman</vt:lpstr>
      <vt:lpstr>Standarddesign</vt:lpstr>
      <vt:lpstr>Die Infinitive im Lateinischen</vt:lpstr>
      <vt:lpstr>Verwendung der Infinitive im A.c.I.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Übungssätze zum participium coniunctum (p.c.)</dc:title>
  <dc:creator>Mersch-Justus</dc:creator>
  <cp:lastModifiedBy>Ulrich Mersch-Justus</cp:lastModifiedBy>
  <cp:revision>63</cp:revision>
  <cp:lastPrinted>2014-12-10T15:55:37Z</cp:lastPrinted>
  <dcterms:created xsi:type="dcterms:W3CDTF">2004-06-30T18:35:09Z</dcterms:created>
  <dcterms:modified xsi:type="dcterms:W3CDTF">2021-03-14T15:32:28Z</dcterms:modified>
</cp:coreProperties>
</file>