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8"/>
  </p:notesMasterIdLst>
  <p:sldIdLst>
    <p:sldId id="256" r:id="rId2"/>
    <p:sldId id="257" r:id="rId3"/>
    <p:sldId id="276" r:id="rId4"/>
    <p:sldId id="258" r:id="rId5"/>
    <p:sldId id="281" r:id="rId6"/>
    <p:sldId id="280" r:id="rId7"/>
    <p:sldId id="259" r:id="rId8"/>
    <p:sldId id="283" r:id="rId9"/>
    <p:sldId id="282" r:id="rId10"/>
    <p:sldId id="260" r:id="rId11"/>
    <p:sldId id="284" r:id="rId12"/>
    <p:sldId id="277" r:id="rId13"/>
    <p:sldId id="261" r:id="rId14"/>
    <p:sldId id="278" r:id="rId15"/>
    <p:sldId id="275" r:id="rId16"/>
    <p:sldId id="285" r:id="rId17"/>
    <p:sldId id="274" r:id="rId18"/>
    <p:sldId id="262" r:id="rId19"/>
    <p:sldId id="286" r:id="rId20"/>
    <p:sldId id="263" r:id="rId21"/>
    <p:sldId id="273" r:id="rId22"/>
    <p:sldId id="264" r:id="rId23"/>
    <p:sldId id="266" r:id="rId24"/>
    <p:sldId id="287" r:id="rId25"/>
    <p:sldId id="268" r:id="rId26"/>
    <p:sldId id="272" r:id="rId27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FFCCFF"/>
    <a:srgbClr val="CC3300"/>
    <a:srgbClr val="808000"/>
    <a:srgbClr val="336600"/>
    <a:srgbClr val="CC9900"/>
    <a:srgbClr val="996633"/>
    <a:srgbClr val="FF0000"/>
    <a:srgbClr val="FFFFFF"/>
    <a:srgbClr val="7955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985980-94BD-430E-AB0C-A20CE92DFC11}" v="218" dt="2024-03-11T20:37:44.4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65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lrich Mersch-Justus" userId="449898419f8d5121" providerId="LiveId" clId="{F3605C61-6EE1-4B5E-993F-059FFF7C2A5D}"/>
    <pc:docChg chg="modSld">
      <pc:chgData name="Ulrich Mersch-Justus" userId="449898419f8d5121" providerId="LiveId" clId="{F3605C61-6EE1-4B5E-993F-059FFF7C2A5D}" dt="2022-03-20T15:43:16.814" v="26"/>
      <pc:docMkLst>
        <pc:docMk/>
      </pc:docMkLst>
      <pc:sldChg chg="modSp">
        <pc:chgData name="Ulrich Mersch-Justus" userId="449898419f8d5121" providerId="LiveId" clId="{F3605C61-6EE1-4B5E-993F-059FFF7C2A5D}" dt="2022-03-19T14:53:59.912" v="20" actId="20577"/>
        <pc:sldMkLst>
          <pc:docMk/>
          <pc:sldMk cId="0" sldId="272"/>
        </pc:sldMkLst>
        <pc:spChg chg="mod">
          <ac:chgData name="Ulrich Mersch-Justus" userId="449898419f8d5121" providerId="LiveId" clId="{F3605C61-6EE1-4B5E-993F-059FFF7C2A5D}" dt="2022-03-19T14:53:59.912" v="20" actId="20577"/>
          <ac:spMkLst>
            <pc:docMk/>
            <pc:sldMk cId="0" sldId="272"/>
            <ac:spMk id="7" creationId="{792D6A95-4D63-46F8-A966-23643ABD1A87}"/>
          </ac:spMkLst>
        </pc:spChg>
        <pc:spChg chg="mod">
          <ac:chgData name="Ulrich Mersch-Justus" userId="449898419f8d5121" providerId="LiveId" clId="{F3605C61-6EE1-4B5E-993F-059FFF7C2A5D}" dt="2022-03-19T14:51:36.309" v="0" actId="6549"/>
          <ac:spMkLst>
            <pc:docMk/>
            <pc:sldMk cId="0" sldId="272"/>
            <ac:spMk id="8" creationId="{EA0ED449-7D2D-4E66-A8F0-B4FB9C7E77F9}"/>
          </ac:spMkLst>
        </pc:spChg>
      </pc:sldChg>
      <pc:sldChg chg="modAnim">
        <pc:chgData name="Ulrich Mersch-Justus" userId="449898419f8d5121" providerId="LiveId" clId="{F3605C61-6EE1-4B5E-993F-059FFF7C2A5D}" dt="2022-03-20T15:43:16.814" v="26"/>
        <pc:sldMkLst>
          <pc:docMk/>
          <pc:sldMk cId="0" sldId="273"/>
        </pc:sldMkLst>
      </pc:sldChg>
    </pc:docChg>
  </pc:docChgLst>
  <pc:docChgLst>
    <pc:chgData name="Ulrich Mersch-Justus" userId="449898419f8d5121" providerId="LiveId" clId="{BBE2588B-39BE-4607-A431-E971C7C7374F}"/>
    <pc:docChg chg="modSld">
      <pc:chgData name="Ulrich Mersch-Justus" userId="449898419f8d5121" providerId="LiveId" clId="{BBE2588B-39BE-4607-A431-E971C7C7374F}" dt="2023-03-23T15:30:35.506" v="2" actId="20577"/>
      <pc:docMkLst>
        <pc:docMk/>
      </pc:docMkLst>
      <pc:sldChg chg="modSp mod">
        <pc:chgData name="Ulrich Mersch-Justus" userId="449898419f8d5121" providerId="LiveId" clId="{BBE2588B-39BE-4607-A431-E971C7C7374F}" dt="2023-03-23T15:30:35.506" v="2" actId="20577"/>
        <pc:sldMkLst>
          <pc:docMk/>
          <pc:sldMk cId="0" sldId="256"/>
        </pc:sldMkLst>
        <pc:spChg chg="mod">
          <ac:chgData name="Ulrich Mersch-Justus" userId="449898419f8d5121" providerId="LiveId" clId="{BBE2588B-39BE-4607-A431-E971C7C7374F}" dt="2023-03-23T15:30:35.506" v="2" actId="20577"/>
          <ac:spMkLst>
            <pc:docMk/>
            <pc:sldMk cId="0" sldId="256"/>
            <ac:spMk id="5" creationId="{FB54AEFF-7E89-4FF6-8D19-53373B9D45A8}"/>
          </ac:spMkLst>
        </pc:spChg>
        <pc:spChg chg="mod">
          <ac:chgData name="Ulrich Mersch-Justus" userId="449898419f8d5121" providerId="LiveId" clId="{BBE2588B-39BE-4607-A431-E971C7C7374F}" dt="2023-03-23T15:11:37.587" v="1" actId="790"/>
          <ac:spMkLst>
            <pc:docMk/>
            <pc:sldMk cId="0" sldId="256"/>
            <ac:spMk id="3076" creationId="{00000000-0000-0000-0000-000000000000}"/>
          </ac:spMkLst>
        </pc:spChg>
      </pc:sldChg>
    </pc:docChg>
  </pc:docChgLst>
  <pc:docChgLst>
    <pc:chgData name="Ulrich Mersch-Justus" userId="449898419f8d5121" providerId="LiveId" clId="{5F985980-94BD-430E-AB0C-A20CE92DFC11}"/>
    <pc:docChg chg="undo redo custSel modSld">
      <pc:chgData name="Ulrich Mersch-Justus" userId="449898419f8d5121" providerId="LiveId" clId="{5F985980-94BD-430E-AB0C-A20CE92DFC11}" dt="2024-03-11T20:37:44.449" v="485" actId="20577"/>
      <pc:docMkLst>
        <pc:docMk/>
      </pc:docMkLst>
      <pc:sldChg chg="modSp">
        <pc:chgData name="Ulrich Mersch-Justus" userId="449898419f8d5121" providerId="LiveId" clId="{5F985980-94BD-430E-AB0C-A20CE92DFC11}" dt="2024-03-11T20:37:44.449" v="485" actId="20577"/>
        <pc:sldMkLst>
          <pc:docMk/>
          <pc:sldMk cId="0" sldId="256"/>
        </pc:sldMkLst>
        <pc:spChg chg="mod">
          <ac:chgData name="Ulrich Mersch-Justus" userId="449898419f8d5121" providerId="LiveId" clId="{5F985980-94BD-430E-AB0C-A20CE92DFC11}" dt="2024-03-11T20:37:44.449" v="485" actId="20577"/>
          <ac:spMkLst>
            <pc:docMk/>
            <pc:sldMk cId="0" sldId="256"/>
            <ac:spMk id="5" creationId="{FB54AEFF-7E89-4FF6-8D19-53373B9D45A8}"/>
          </ac:spMkLst>
        </pc:spChg>
      </pc:sldChg>
      <pc:sldChg chg="modSp mod">
        <pc:chgData name="Ulrich Mersch-Justus" userId="449898419f8d5121" providerId="LiveId" clId="{5F985980-94BD-430E-AB0C-A20CE92DFC11}" dt="2024-03-11T20:23:40.898" v="335" actId="1036"/>
        <pc:sldMkLst>
          <pc:docMk/>
          <pc:sldMk cId="0" sldId="258"/>
        </pc:sldMkLst>
        <pc:spChg chg="mod">
          <ac:chgData name="Ulrich Mersch-Justus" userId="449898419f8d5121" providerId="LiveId" clId="{5F985980-94BD-430E-AB0C-A20CE92DFC11}" dt="2024-03-11T20:23:40.898" v="335" actId="1036"/>
          <ac:spMkLst>
            <pc:docMk/>
            <pc:sldMk cId="0" sldId="258"/>
            <ac:spMk id="13" creationId="{DD496563-3076-40B2-BDA5-D72210DDB4D1}"/>
          </ac:spMkLst>
        </pc:spChg>
      </pc:sldChg>
      <pc:sldChg chg="addSp delSp modSp mod">
        <pc:chgData name="Ulrich Mersch-Justus" userId="449898419f8d5121" providerId="LiveId" clId="{5F985980-94BD-430E-AB0C-A20CE92DFC11}" dt="2024-03-11T20:09:50.533" v="332" actId="1036"/>
        <pc:sldMkLst>
          <pc:docMk/>
          <pc:sldMk cId="0" sldId="261"/>
        </pc:sldMkLst>
        <pc:spChg chg="del">
          <ac:chgData name="Ulrich Mersch-Justus" userId="449898419f8d5121" providerId="LiveId" clId="{5F985980-94BD-430E-AB0C-A20CE92DFC11}" dt="2024-03-11T19:48:58.132" v="199" actId="478"/>
          <ac:spMkLst>
            <pc:docMk/>
            <pc:sldMk cId="0" sldId="261"/>
            <ac:spMk id="8195" creationId="{00000000-0000-0000-0000-000000000000}"/>
          </ac:spMkLst>
        </pc:spChg>
        <pc:spChg chg="mod">
          <ac:chgData name="Ulrich Mersch-Justus" userId="449898419f8d5121" providerId="LiveId" clId="{5F985980-94BD-430E-AB0C-A20CE92DFC11}" dt="2024-03-11T20:00:21.567" v="318" actId="255"/>
          <ac:spMkLst>
            <pc:docMk/>
            <pc:sldMk cId="0" sldId="261"/>
            <ac:spMk id="8348" creationId="{00000000-0000-0000-0000-000000000000}"/>
          </ac:spMkLst>
        </pc:spChg>
        <pc:spChg chg="mod topLvl">
          <ac:chgData name="Ulrich Mersch-Justus" userId="449898419f8d5121" providerId="LiveId" clId="{5F985980-94BD-430E-AB0C-A20CE92DFC11}" dt="2024-03-11T20:01:56.506" v="319" actId="790"/>
          <ac:spMkLst>
            <pc:docMk/>
            <pc:sldMk cId="0" sldId="261"/>
            <ac:spMk id="8349" creationId="{00000000-0000-0000-0000-000000000000}"/>
          </ac:spMkLst>
        </pc:spChg>
        <pc:grpChg chg="add mod">
          <ac:chgData name="Ulrich Mersch-Justus" userId="449898419f8d5121" providerId="LiveId" clId="{5F985980-94BD-430E-AB0C-A20CE92DFC11}" dt="2024-03-11T19:53:48.251" v="246" actId="164"/>
          <ac:grpSpMkLst>
            <pc:docMk/>
            <pc:sldMk cId="0" sldId="261"/>
            <ac:grpSpMk id="3" creationId="{5329A64B-D0AD-D791-396B-A6D18952B694}"/>
          </ac:grpSpMkLst>
        </pc:grpChg>
        <pc:grpChg chg="del mod">
          <ac:chgData name="Ulrich Mersch-Justus" userId="449898419f8d5121" providerId="LiveId" clId="{5F985980-94BD-430E-AB0C-A20CE92DFC11}" dt="2024-03-11T19:50:19.236" v="219" actId="165"/>
          <ac:grpSpMkLst>
            <pc:docMk/>
            <pc:sldMk cId="0" sldId="261"/>
            <ac:grpSpMk id="8194" creationId="{00000000-0000-0000-0000-000000000000}"/>
          </ac:grpSpMkLst>
        </pc:grpChg>
        <pc:graphicFrameChg chg="add mod">
          <ac:chgData name="Ulrich Mersch-Justus" userId="449898419f8d5121" providerId="LiveId" clId="{5F985980-94BD-430E-AB0C-A20CE92DFC11}" dt="2024-03-11T19:45:20.904" v="162"/>
          <ac:graphicFrameMkLst>
            <pc:docMk/>
            <pc:sldMk cId="0" sldId="261"/>
            <ac:graphicFrameMk id="2" creationId="{814299E4-88A5-6CF4-0C4E-42417EA4A315}"/>
          </ac:graphicFrameMkLst>
        </pc:graphicFrameChg>
        <pc:graphicFrameChg chg="add del mod modGraphic">
          <ac:chgData name="Ulrich Mersch-Justus" userId="449898419f8d5121" providerId="LiveId" clId="{5F985980-94BD-430E-AB0C-A20CE92DFC11}" dt="2024-03-11T20:09:50.533" v="332" actId="1036"/>
          <ac:graphicFrameMkLst>
            <pc:docMk/>
            <pc:sldMk cId="0" sldId="261"/>
            <ac:graphicFrameMk id="5" creationId="{5CA17C85-E223-4A99-A41F-9208028A36B9}"/>
          </ac:graphicFrameMkLst>
        </pc:graphicFrameChg>
        <pc:picChg chg="mod topLvl">
          <ac:chgData name="Ulrich Mersch-Justus" userId="449898419f8d5121" providerId="LiveId" clId="{5F985980-94BD-430E-AB0C-A20CE92DFC11}" dt="2024-03-11T19:53:48.251" v="246" actId="164"/>
          <ac:picMkLst>
            <pc:docMk/>
            <pc:sldMk cId="0" sldId="261"/>
            <ac:picMk id="8350" creationId="{00000000-0000-0000-0000-000000000000}"/>
          </ac:picMkLst>
        </pc:picChg>
      </pc:sldChg>
      <pc:sldChg chg="modSp">
        <pc:chgData name="Ulrich Mersch-Justus" userId="449898419f8d5121" providerId="LiveId" clId="{5F985980-94BD-430E-AB0C-A20CE92DFC11}" dt="2024-03-11T20:25:46.593" v="352" actId="20577"/>
        <pc:sldMkLst>
          <pc:docMk/>
          <pc:sldMk cId="0" sldId="264"/>
        </pc:sldMkLst>
        <pc:spChg chg="mod">
          <ac:chgData name="Ulrich Mersch-Justus" userId="449898419f8d5121" providerId="LiveId" clId="{5F985980-94BD-430E-AB0C-A20CE92DFC11}" dt="2024-03-11T20:25:46.593" v="352" actId="20577"/>
          <ac:spMkLst>
            <pc:docMk/>
            <pc:sldMk cId="0" sldId="264"/>
            <ac:spMk id="8" creationId="{00000000-0000-0000-0000-000000000000}"/>
          </ac:spMkLst>
        </pc:spChg>
      </pc:sldChg>
      <pc:sldChg chg="modSp">
        <pc:chgData name="Ulrich Mersch-Justus" userId="449898419f8d5121" providerId="LiveId" clId="{5F985980-94BD-430E-AB0C-A20CE92DFC11}" dt="2024-03-11T20:31:39.673" v="428" actId="1035"/>
        <pc:sldMkLst>
          <pc:docMk/>
          <pc:sldMk cId="0" sldId="272"/>
        </pc:sldMkLst>
        <pc:spChg chg="mod">
          <ac:chgData name="Ulrich Mersch-Justus" userId="449898419f8d5121" providerId="LiveId" clId="{5F985980-94BD-430E-AB0C-A20CE92DFC11}" dt="2024-03-11T20:28:41.422" v="391" actId="1035"/>
          <ac:spMkLst>
            <pc:docMk/>
            <pc:sldMk cId="0" sldId="272"/>
            <ac:spMk id="7" creationId="{792D6A95-4D63-46F8-A966-23643ABD1A87}"/>
          </ac:spMkLst>
        </pc:spChg>
        <pc:spChg chg="mod">
          <ac:chgData name="Ulrich Mersch-Justus" userId="449898419f8d5121" providerId="LiveId" clId="{5F985980-94BD-430E-AB0C-A20CE92DFC11}" dt="2024-03-11T20:31:39.673" v="428" actId="1035"/>
          <ac:spMkLst>
            <pc:docMk/>
            <pc:sldMk cId="0" sldId="272"/>
            <ac:spMk id="8" creationId="{EA0ED449-7D2D-4E66-A8F0-B4FB9C7E77F9}"/>
          </ac:spMkLst>
        </pc:spChg>
        <pc:spChg chg="mod">
          <ac:chgData name="Ulrich Mersch-Justus" userId="449898419f8d5121" providerId="LiveId" clId="{5F985980-94BD-430E-AB0C-A20CE92DFC11}" dt="2024-03-11T20:28:41.422" v="391" actId="1035"/>
          <ac:spMkLst>
            <pc:docMk/>
            <pc:sldMk cId="0" sldId="272"/>
            <ac:spMk id="22531" creationId="{00000000-0000-0000-0000-000000000000}"/>
          </ac:spMkLst>
        </pc:spChg>
      </pc:sldChg>
      <pc:sldChg chg="modSp">
        <pc:chgData name="Ulrich Mersch-Justus" userId="449898419f8d5121" providerId="LiveId" clId="{5F985980-94BD-430E-AB0C-A20CE92DFC11}" dt="2024-03-11T20:25:32.513" v="351" actId="1035"/>
        <pc:sldMkLst>
          <pc:docMk/>
          <pc:sldMk cId="0" sldId="273"/>
        </pc:sldMkLst>
        <pc:spChg chg="mod">
          <ac:chgData name="Ulrich Mersch-Justus" userId="449898419f8d5121" providerId="LiveId" clId="{5F985980-94BD-430E-AB0C-A20CE92DFC11}" dt="2024-03-11T20:25:32.513" v="351" actId="1035"/>
          <ac:spMkLst>
            <pc:docMk/>
            <pc:sldMk cId="0" sldId="273"/>
            <ac:spMk id="19" creationId="{8BC6AA7C-9333-4F96-951B-EFF5912CABDF}"/>
          </ac:spMkLst>
        </pc:spChg>
        <pc:spChg chg="mod">
          <ac:chgData name="Ulrich Mersch-Justus" userId="449898419f8d5121" providerId="LiveId" clId="{5F985980-94BD-430E-AB0C-A20CE92DFC11}" dt="2024-03-11T20:25:32.513" v="351" actId="1035"/>
          <ac:spMkLst>
            <pc:docMk/>
            <pc:sldMk cId="0" sldId="273"/>
            <ac:spMk id="9217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A91112D-71D9-411F-923F-664F6D48D8F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25347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B83C181-B211-4FF7-AC57-63C485CC0B94}" type="slidenum">
              <a:rPr lang="de-DE" altLang="de-DE" sz="1200"/>
              <a:pPr eaLnBrk="1" hangingPunct="1"/>
              <a:t>1</a:t>
            </a:fld>
            <a:endParaRPr lang="de-DE" altLang="de-DE" sz="12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sz="1400" dirty="0">
                <a:latin typeface="Arial" panose="020B0604020202020204" pitchFamily="34" charset="0"/>
                <a:cs typeface="Arial" panose="020B0604020202020204" pitchFamily="34" charset="0"/>
              </a:rPr>
              <a:t>Vorbehalte/Vorurteile</a:t>
            </a:r>
          </a:p>
          <a:p>
            <a:pPr eaLnBrk="1" hangingPunct="1"/>
            <a:r>
              <a:rPr lang="de-DE" altLang="de-DE" sz="1400" dirty="0">
                <a:latin typeface="Arial" panose="020B0604020202020204" pitchFamily="34" charset="0"/>
                <a:cs typeface="Arial" panose="020B0604020202020204" pitchFamily="34" charset="0"/>
              </a:rPr>
              <a:t>tote Sprache u. </a:t>
            </a:r>
            <a:r>
              <a:rPr lang="de-DE" altLang="de-DE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Kultur</a:t>
            </a:r>
          </a:p>
          <a:p>
            <a:pPr eaLnBrk="1" hangingPunct="1"/>
            <a:r>
              <a:rPr lang="de-DE" altLang="de-DE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Fremdes auch faszinierend</a:t>
            </a:r>
          </a:p>
          <a:p>
            <a:pPr eaLnBrk="1" hangingPunct="1"/>
            <a:r>
              <a:rPr lang="de-DE" altLang="de-DE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Gleichwohl präsent …</a:t>
            </a:r>
            <a:endParaRPr lang="de-DE" alt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1187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CA239C4-E472-4569-BB92-33DFF2AE9C62}" type="slidenum">
              <a:rPr lang="de-DE" altLang="de-DE" sz="1200"/>
              <a:pPr eaLnBrk="1" hangingPunct="1"/>
              <a:t>10</a:t>
            </a:fld>
            <a:endParaRPr lang="de-DE" altLang="de-DE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Männertoga;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Galdiatorenspielbesuch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224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CA239C4-E472-4569-BB92-33DFF2AE9C62}" type="slidenum">
              <a:rPr lang="de-DE" altLang="de-DE" sz="1200"/>
              <a:pPr eaLnBrk="1" hangingPunct="1"/>
              <a:t>11</a:t>
            </a:fld>
            <a:endParaRPr lang="de-DE" altLang="de-DE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Männertoga;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Galdiatorenspielbesuch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285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CA239C4-E472-4569-BB92-33DFF2AE9C62}" type="slidenum">
              <a:rPr lang="de-DE" altLang="de-DE" sz="1200"/>
              <a:pPr eaLnBrk="1" hangingPunct="1"/>
              <a:t>12</a:t>
            </a:fld>
            <a:endParaRPr lang="de-DE" altLang="de-DE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Männertoga;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Galdiatorenspielbesuch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5592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A18EE5E-F47A-4B65-A2EA-0BFEA7324566}" type="slidenum">
              <a:rPr lang="de-DE" altLang="de-DE" sz="1200"/>
              <a:pPr eaLnBrk="1" hangingPunct="1"/>
              <a:t>13</a:t>
            </a:fld>
            <a:endParaRPr lang="de-DE" altLang="de-DE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9170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CA239C4-E472-4569-BB92-33DFF2AE9C62}" type="slidenum">
              <a:rPr lang="de-DE" altLang="de-DE" sz="1200"/>
              <a:pPr eaLnBrk="1" hangingPunct="1"/>
              <a:t>14</a:t>
            </a:fld>
            <a:endParaRPr lang="de-DE" altLang="de-DE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Männertoga;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Galdiatorenspielbesuch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0376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D23EC0D-85B8-4AED-AEF5-8BF544ADFFC3}" type="slidenum">
              <a:rPr lang="de-DE" altLang="de-DE" sz="1200"/>
              <a:pPr eaLnBrk="1" hangingPunct="1"/>
              <a:t>15</a:t>
            </a:fld>
            <a:endParaRPr lang="de-DE" altLang="de-DE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Steuererklärung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Basisqualifikationen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PISA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Hochschulprofessoren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1 ½- 2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Jts.de solide Bildung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9236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D23EC0D-85B8-4AED-AEF5-8BF544ADFFC3}" type="slidenum">
              <a:rPr lang="de-DE" altLang="de-DE" sz="1200"/>
              <a:pPr eaLnBrk="1" hangingPunct="1"/>
              <a:t>16</a:t>
            </a:fld>
            <a:endParaRPr lang="de-DE" altLang="de-DE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Steuererklärung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Basisqualifikationen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PISA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Hochschulprofessoren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1 ½- 2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Jts.de solide Bildung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4274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F1E23A7-8103-4DB8-B7E1-8FF6A80661C1}" type="slidenum">
              <a:rPr lang="de-DE" altLang="de-DE" sz="1200"/>
              <a:pPr eaLnBrk="1" hangingPunct="1"/>
              <a:t>17</a:t>
            </a:fld>
            <a:endParaRPr lang="de-DE" altLang="de-DE" sz="120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Vorsicht!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Mucksmäuschenstill=?!</a:t>
            </a:r>
          </a:p>
          <a:p>
            <a:pPr eaLnBrk="1" hangingPunct="1"/>
            <a:r>
              <a:rPr lang="de-DE" altLang="de-DE" dirty="0" err="1">
                <a:latin typeface="Arial" panose="020B0604020202020204" pitchFamily="34" charset="0"/>
                <a:cs typeface="Arial" panose="020B0604020202020204" pitchFamily="34" charset="0"/>
              </a:rPr>
              <a:t>Ss</a:t>
            </a: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gehen darin auf</a:t>
            </a:r>
          </a:p>
          <a:p>
            <a:pPr eaLnBrk="1" hangingPunct="1"/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2000 Jahre alte Texte!!</a:t>
            </a:r>
          </a:p>
          <a:p>
            <a:pPr eaLnBrk="1" hangingPunct="1"/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Beten!!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81929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3CCE7E2-D6CC-4E11-B2D6-1AFD2F0862F7}" type="slidenum">
              <a:rPr lang="de-DE" altLang="de-DE" sz="1200"/>
              <a:pPr eaLnBrk="1" hangingPunct="1"/>
              <a:t>18</a:t>
            </a:fld>
            <a:endParaRPr lang="de-DE" altLang="de-DE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Vokabellernen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anders als in E, F!!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7588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3CCE7E2-D6CC-4E11-B2D6-1AFD2F0862F7}" type="slidenum">
              <a:rPr lang="de-DE" altLang="de-DE" sz="1200"/>
              <a:pPr eaLnBrk="1" hangingPunct="1"/>
              <a:t>19</a:t>
            </a:fld>
            <a:endParaRPr lang="de-DE" altLang="de-DE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Vokabellernen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anders als in E, F!!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498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1592360-327A-491A-A88A-20006BC75506}" type="slidenum">
              <a:rPr lang="de-DE" altLang="de-DE" sz="1200"/>
              <a:pPr eaLnBrk="1" hangingPunct="1"/>
              <a:t>2</a:t>
            </a:fld>
            <a:endParaRPr lang="de-DE" altLang="de-DE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Redewendungen, -kunst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Rundbogen,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Kuppel</a:t>
            </a:r>
          </a:p>
          <a:p>
            <a:pPr eaLnBrk="1" hangingPunct="1"/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Rechtswesen</a:t>
            </a:r>
          </a:p>
          <a:p>
            <a:pPr eaLnBrk="1" hangingPunct="1"/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Vatican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; (Kirchen-) Geschichte</a:t>
            </a:r>
          </a:p>
          <a:p>
            <a:pPr eaLnBrk="1" hangingPunct="1"/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Bildungsmedium</a:t>
            </a:r>
          </a:p>
          <a:p>
            <a:pPr eaLnBrk="1" hangingPunct="1"/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Werbung, Sprache allg.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3303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6B1B976-843F-4D7B-AB61-1F4AA47A89B0}" type="slidenum">
              <a:rPr lang="de-DE" altLang="de-DE" sz="1200"/>
              <a:pPr eaLnBrk="1" hangingPunct="1"/>
              <a:t>20</a:t>
            </a:fld>
            <a:endParaRPr lang="de-DE" altLang="de-DE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71093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FCB29AE-4C6C-4A00-B0CB-E49FC03CD9D2}" type="slidenum">
              <a:rPr lang="de-DE" altLang="de-DE" sz="1200"/>
              <a:pPr eaLnBrk="1" hangingPunct="1"/>
              <a:t>21</a:t>
            </a:fld>
            <a:endParaRPr lang="de-DE" altLang="de-DE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8866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7910AFA-263B-440D-BA6C-A4522B81436C}" type="slidenum">
              <a:rPr lang="de-DE" altLang="de-DE" sz="1200"/>
              <a:pPr eaLnBrk="1" hangingPunct="1"/>
              <a:t>22</a:t>
            </a:fld>
            <a:endParaRPr lang="de-DE" altLang="de-DE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„Einsprachigkeit“: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deutsch ;-)</a:t>
            </a:r>
          </a:p>
          <a:p>
            <a:pPr eaLnBrk="1" hangingPunct="1"/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Abwechslung!</a:t>
            </a:r>
          </a:p>
          <a:p>
            <a:pPr eaLnBrk="1" hangingPunct="1"/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Vokabellernen anderes!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5295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8252DEC-A922-428E-A75C-2C5AE1EA68CC}" type="slidenum">
              <a:rPr lang="de-DE" altLang="de-DE" sz="1200"/>
              <a:pPr eaLnBrk="1" hangingPunct="1"/>
              <a:t>23</a:t>
            </a:fld>
            <a:endParaRPr lang="de-DE" altLang="de-DE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 err="1">
                <a:latin typeface="Arial" panose="020B0604020202020204" pitchFamily="34" charset="0"/>
                <a:cs typeface="Arial" panose="020B0604020202020204" pitchFamily="34" charset="0"/>
              </a:rPr>
              <a:t>Rhetrorik</a:t>
            </a: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Dichtung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(Metrik, Mythos: Orpheus)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0935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8252DEC-A922-428E-A75C-2C5AE1EA68CC}" type="slidenum">
              <a:rPr lang="de-DE" altLang="de-DE" sz="1200"/>
              <a:pPr eaLnBrk="1" hangingPunct="1"/>
              <a:t>24</a:t>
            </a:fld>
            <a:endParaRPr lang="de-DE" altLang="de-DE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347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B31FFB9-E2CD-4458-AD84-5CFEA157C9A0}" type="slidenum">
              <a:rPr lang="de-DE" altLang="de-DE" sz="1200"/>
              <a:pPr eaLnBrk="1" hangingPunct="1"/>
              <a:t>25</a:t>
            </a:fld>
            <a:endParaRPr lang="de-DE" altLang="de-DE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8302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470FF15-219B-4A7E-A418-92E3FAF45574}" type="slidenum">
              <a:rPr lang="de-DE" altLang="de-DE" sz="1200"/>
              <a:pPr eaLnBrk="1" hangingPunct="1"/>
              <a:t>26</a:t>
            </a:fld>
            <a:endParaRPr lang="de-DE" altLang="de-DE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822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8252DEC-A922-428E-A75C-2C5AE1EA68CC}" type="slidenum">
              <a:rPr lang="de-DE" altLang="de-DE" sz="1200"/>
              <a:pPr eaLnBrk="1" hangingPunct="1"/>
              <a:t>3</a:t>
            </a:fld>
            <a:endParaRPr lang="de-DE" altLang="de-DE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217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352DD35-3670-42E9-9000-4E0A987B40BC}" type="slidenum">
              <a:rPr lang="de-DE" altLang="de-DE" sz="1200"/>
              <a:pPr eaLnBrk="1" hangingPunct="1"/>
              <a:t>4</a:t>
            </a:fld>
            <a:endParaRPr lang="de-DE" altLang="de-DE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Aschersleben</a:t>
            </a:r>
          </a:p>
          <a:p>
            <a:pPr eaLnBrk="1" hangingPunct="1"/>
            <a:r>
              <a:rPr lang="de-DE" altLang="de-DE" dirty="0" err="1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, Satzbau, Ausdruck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San Sebastian;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salute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etc.;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4829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352DD35-3670-42E9-9000-4E0A987B40BC}" type="slidenum">
              <a:rPr lang="de-DE" altLang="de-DE" sz="1200"/>
              <a:pPr eaLnBrk="1" hangingPunct="1"/>
              <a:t>5</a:t>
            </a:fld>
            <a:endParaRPr lang="de-DE" altLang="de-DE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Aschersleben</a:t>
            </a:r>
          </a:p>
          <a:p>
            <a:pPr eaLnBrk="1" hangingPunct="1"/>
            <a:r>
              <a:rPr lang="de-DE" altLang="de-DE" dirty="0" err="1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, Satzbau, Ausdruck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San Sebastian;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salute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etc.;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767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352DD35-3670-42E9-9000-4E0A987B40BC}" type="slidenum">
              <a:rPr lang="de-DE" altLang="de-DE" sz="1200"/>
              <a:pPr eaLnBrk="1" hangingPunct="1"/>
              <a:t>6</a:t>
            </a:fld>
            <a:endParaRPr lang="de-DE" altLang="de-DE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Aschersleben</a:t>
            </a:r>
          </a:p>
          <a:p>
            <a:pPr eaLnBrk="1" hangingPunct="1"/>
            <a:r>
              <a:rPr lang="de-DE" altLang="de-DE" dirty="0" err="1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, Satzbau, Ausdruck</a:t>
            </a:r>
          </a:p>
          <a:p>
            <a:pPr eaLnBrk="1" hangingPunct="1"/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San Sebastian;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salute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etc.;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1927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17176AE-3317-4598-9D81-59BD3526E284}" type="slidenum">
              <a:rPr lang="de-DE" altLang="de-DE" sz="1200"/>
              <a:pPr eaLnBrk="1" hangingPunct="1"/>
              <a:t>7</a:t>
            </a:fld>
            <a:endParaRPr lang="de-DE" altLang="de-DE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 err="1">
                <a:latin typeface="Arial" panose="020B0604020202020204" pitchFamily="34" charset="0"/>
                <a:cs typeface="Arial" panose="020B0604020202020204" pitchFamily="34" charset="0"/>
              </a:rPr>
              <a:t>Sisyphosarbeit</a:t>
            </a: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Tantalosqualen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, „Geld stinkt nicht“;</a:t>
            </a:r>
          </a:p>
          <a:p>
            <a:pPr eaLnBrk="1" hangingPunct="1"/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La war Weltsprache (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ma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. Unis);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Kollabs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, Fraktur, Population;</a:t>
            </a:r>
          </a:p>
          <a:p>
            <a:pPr eaLnBrk="1" hangingPunct="1"/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Lat. Spr./Kultur größer gemeinsamer Nenner</a:t>
            </a:r>
          </a:p>
          <a:p>
            <a:pPr eaLnBrk="1" hangingPunct="1"/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Hat Denken, insbes. Bildung 2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Jts.e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geprägt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976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17176AE-3317-4598-9D81-59BD3526E284}" type="slidenum">
              <a:rPr lang="de-DE" altLang="de-DE" sz="1200"/>
              <a:pPr eaLnBrk="1" hangingPunct="1"/>
              <a:t>8</a:t>
            </a:fld>
            <a:endParaRPr lang="de-DE" altLang="de-DE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 err="1">
                <a:latin typeface="Arial" panose="020B0604020202020204" pitchFamily="34" charset="0"/>
                <a:cs typeface="Arial" panose="020B0604020202020204" pitchFamily="34" charset="0"/>
              </a:rPr>
              <a:t>Sisyphosarbeit</a:t>
            </a: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Tantalosqualen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, „Geld stinkt nicht“;</a:t>
            </a:r>
          </a:p>
          <a:p>
            <a:pPr eaLnBrk="1" hangingPunct="1"/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La war Weltsprache (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ma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. Unis);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Kollabs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, Fraktur, Population;</a:t>
            </a:r>
          </a:p>
          <a:p>
            <a:pPr eaLnBrk="1" hangingPunct="1"/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Lat. Spr./Kultur größer gemeinsamer Nenner</a:t>
            </a:r>
          </a:p>
          <a:p>
            <a:pPr eaLnBrk="1" hangingPunct="1"/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Hat Denken, insbes. Bildung 2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Jts.e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geprägt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5588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17176AE-3317-4598-9D81-59BD3526E284}" type="slidenum">
              <a:rPr lang="de-DE" altLang="de-DE" sz="1200"/>
              <a:pPr eaLnBrk="1" hangingPunct="1"/>
              <a:t>9</a:t>
            </a:fld>
            <a:endParaRPr lang="de-DE" altLang="de-DE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de-DE" dirty="0" err="1">
                <a:latin typeface="Arial" panose="020B0604020202020204" pitchFamily="34" charset="0"/>
                <a:cs typeface="Arial" panose="020B0604020202020204" pitchFamily="34" charset="0"/>
              </a:rPr>
              <a:t>Sisyphosarbeit</a:t>
            </a:r>
            <a:r>
              <a:rPr lang="de-DE" altLang="de-DE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Tantalosqualen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, „Geld stinkt nicht“;</a:t>
            </a:r>
          </a:p>
          <a:p>
            <a:pPr eaLnBrk="1" hangingPunct="1"/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La war Weltsprache (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ma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. Unis);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Kollabs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, Fraktur, Population;</a:t>
            </a:r>
          </a:p>
          <a:p>
            <a:pPr eaLnBrk="1" hangingPunct="1"/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Lat. Spr./Kultur größer gemeinsamer Nenner</a:t>
            </a:r>
          </a:p>
          <a:p>
            <a:pPr eaLnBrk="1" hangingPunct="1"/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Hat Denken, insbes. Bildung 2 </a:t>
            </a:r>
            <a:r>
              <a:rPr lang="de-DE" altLang="de-D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Jts.e</a:t>
            </a:r>
            <a:r>
              <a:rPr lang="de-DE" altLang="de-DE" baseline="0" dirty="0">
                <a:latin typeface="Arial" panose="020B0604020202020204" pitchFamily="34" charset="0"/>
                <a:cs typeface="Arial" panose="020B0604020202020204" pitchFamily="34" charset="0"/>
              </a:rPr>
              <a:t> geprägt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331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1752600"/>
            <a:ext cx="54864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Titelmasterformat durch Klicken bearbeiten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2743200"/>
            <a:ext cx="5486400" cy="4572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US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D902D-7A4F-4907-8298-A45AAA72B16E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182606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A8BA1B-B41E-40D8-8DFE-E037AA76CD60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810892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6413" y="762000"/>
            <a:ext cx="1370012" cy="49530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741613" y="762000"/>
            <a:ext cx="3962400" cy="49530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F55E33-CC8C-4879-9532-F32FCFEBB902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536473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478B6C-5CE5-4105-A613-D9EEF2ACEFE0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881466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6C16E0-23BF-47E6-8BAA-3974D6592817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361472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741613" y="1828800"/>
            <a:ext cx="2665412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559425" y="1828800"/>
            <a:ext cx="26670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35C87A-E16A-4919-A9C7-1CFD66F57780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499658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38CEE7-6208-457D-8183-9C55556EF686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086899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52783-337D-44AB-BC66-CFFE9D82D71D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232670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614F6D-481C-4C95-BFF9-B4AF7DDCE7A6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684217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659061-1232-4C18-B10B-D9E856094095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565858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252C0F-3E4B-44A5-A694-BD60BCABBF05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878538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1613" y="762000"/>
            <a:ext cx="548481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1613" y="1828800"/>
            <a:ext cx="5484812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Textmasterformate durch Klicken bearbeiten</a:t>
            </a:r>
          </a:p>
          <a:p>
            <a:pPr lvl="1"/>
            <a:r>
              <a:rPr lang="en-US" altLang="de-DE"/>
              <a:t>Zweite Ebene</a:t>
            </a:r>
          </a:p>
          <a:p>
            <a:pPr lvl="2"/>
            <a:r>
              <a:rPr lang="en-US" altLang="de-DE"/>
              <a:t>Dritte Ebene</a:t>
            </a:r>
          </a:p>
          <a:p>
            <a:pPr lvl="3"/>
            <a:r>
              <a:rPr lang="en-US" altLang="de-DE"/>
              <a:t>Vierte Ebene</a:t>
            </a:r>
          </a:p>
          <a:p>
            <a:pPr lvl="4"/>
            <a:r>
              <a:rPr lang="en-US" altLang="de-DE"/>
              <a:t>Fünfte Ebene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79551B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88645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79551B"/>
                </a:solidFill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79551B"/>
                </a:solidFill>
                <a:latin typeface="Palatino Linotype" panose="02040502050505030304" pitchFamily="18" charset="0"/>
              </a:defRPr>
            </a:lvl1pPr>
          </a:lstStyle>
          <a:p>
            <a:fld id="{242678FC-7BBC-47EF-A043-B58FBC509E85}" type="slidenum">
              <a:rPr lang="en-US" altLang="de-DE"/>
              <a:pPr/>
              <a:t>‹Nr.›</a:t>
            </a:fld>
            <a:endParaRPr lang="en-US" altLang="de-DE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79551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9551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9551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79551B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and.nrw/de/neue-attraktionen-im-archaeologischen-park-xanten" TargetMode="External"/><Relationship Id="rId5" Type="http://schemas.openxmlformats.org/officeDocument/2006/relationships/image" Target="../media/image15.jpg"/><Relationship Id="rId4" Type="http://schemas.openxmlformats.org/officeDocument/2006/relationships/image" Target="../media/image1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m-j.d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76600" y="764704"/>
            <a:ext cx="3240088" cy="838200"/>
          </a:xfrm>
        </p:spPr>
        <p:txBody>
          <a:bodyPr/>
          <a:lstStyle/>
          <a:p>
            <a:pPr eaLnBrk="1" hangingPunct="1"/>
            <a:r>
              <a:rPr lang="de-DE" altLang="de-DE" sz="6000" b="1" dirty="0"/>
              <a:t>Latein ?!</a:t>
            </a:r>
          </a:p>
        </p:txBody>
      </p:sp>
      <p:pic>
        <p:nvPicPr>
          <p:cNvPr id="2052" name="Picture 4" descr="diespinnen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2108002"/>
            <a:ext cx="2336800" cy="25908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</p:spPr>
      </p:pic>
      <p:sp>
        <p:nvSpPr>
          <p:cNvPr id="3076" name="AutoShape 6"/>
          <p:cNvSpPr>
            <a:spLocks noChangeArrowheads="1"/>
          </p:cNvSpPr>
          <p:nvPr/>
        </p:nvSpPr>
        <p:spPr bwMode="auto">
          <a:xfrm>
            <a:off x="900113" y="1819077"/>
            <a:ext cx="4464050" cy="2736850"/>
          </a:xfrm>
          <a:prstGeom prst="wedgeEllipseCallout">
            <a:avLst>
              <a:gd name="adj1" fmla="val 62769"/>
              <a:gd name="adj2" fmla="val -11486"/>
            </a:avLst>
          </a:prstGeom>
          <a:solidFill>
            <a:srgbClr val="336699">
              <a:alpha val="5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400" dirty="0">
                <a:latin typeface="Comic Sans MS" panose="030F0702030302020204" pitchFamily="66" charset="0"/>
              </a:rPr>
              <a:t>Die spinnen, die Römer!</a:t>
            </a:r>
          </a:p>
          <a:p>
            <a:pPr algn="ctr" eaLnBrk="1" hangingPunct="1"/>
            <a:r>
              <a:rPr lang="fr-FR" altLang="de-DE" sz="2400" dirty="0">
                <a:latin typeface="Comic Sans MS" panose="030F0702030302020204" pitchFamily="66" charset="0"/>
              </a:rPr>
              <a:t>Ils sont fous, ces Romains!</a:t>
            </a:r>
          </a:p>
          <a:p>
            <a:pPr algn="ctr" eaLnBrk="1" hangingPunct="1"/>
            <a:r>
              <a:rPr lang="la-Latn" altLang="de-DE" sz="2400" dirty="0">
                <a:latin typeface="Comic Sans MS" panose="030F0702030302020204" pitchFamily="66" charset="0"/>
              </a:rPr>
              <a:t>Delirant, isti Romani!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B54AEFF-7E89-4FF6-8D19-53373B9D4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4784800"/>
            <a:ext cx="6912768" cy="73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9pPr>
          </a:lstStyle>
          <a:p>
            <a:pPr eaLnBrk="1" hangingPunct="1"/>
            <a:r>
              <a:rPr lang="de-DE" altLang="de-DE" sz="2000" b="1" kern="0" dirty="0"/>
              <a:t>Spiegeln Obelix‘ Worte vielleicht auch Ihre Gedanken </a:t>
            </a:r>
            <a:r>
              <a:rPr lang="de-DE" altLang="de-DE" sz="2000" b="1" kern="0"/>
              <a:t>und Vorbehalte? </a:t>
            </a:r>
            <a:r>
              <a:rPr lang="de-DE" altLang="de-DE" sz="2000" b="1" kern="0" dirty="0"/>
              <a:t>– Na, dann schauen wir mal …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1146F5D-9303-4F63-B2E4-83475423E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5489449"/>
            <a:ext cx="6912768" cy="73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9pPr>
          </a:lstStyle>
          <a:p>
            <a:pPr eaLnBrk="1" hangingPunct="1"/>
            <a:r>
              <a:rPr lang="de-DE" altLang="de-DE" sz="2000" kern="0" dirty="0"/>
              <a:t>Nebenbei: Das Fremde und Andersartige hat immer auch seinen ganz besonderen Reiz 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4"/>
          <p:cNvGrpSpPr>
            <a:grpSpLocks/>
          </p:cNvGrpSpPr>
          <p:nvPr/>
        </p:nvGrpSpPr>
        <p:grpSpPr bwMode="auto">
          <a:xfrm>
            <a:off x="2051050" y="836613"/>
            <a:ext cx="5461000" cy="1284287"/>
            <a:chOff x="1292" y="527"/>
            <a:chExt cx="3440" cy="809"/>
          </a:xfrm>
        </p:grpSpPr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Warum Latein?</a:t>
              </a:r>
            </a:p>
          </p:txBody>
        </p:sp>
        <p:pic>
          <p:nvPicPr>
            <p:cNvPr id="7174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1619250" y="2156400"/>
            <a:ext cx="5976938" cy="11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Der Lateinunterricht beschäftigt sich mit Grundbefindlichkeiten und -problemen menschlichen Lebens …, z.B. …</a:t>
            </a:r>
          </a:p>
        </p:txBody>
      </p:sp>
      <p:sp useBgFill="1">
        <p:nvSpPr>
          <p:cNvPr id="8" name="Rectangle 2">
            <a:extLst>
              <a:ext uri="{FF2B5EF4-FFF2-40B4-BE49-F238E27FC236}">
                <a16:creationId xmlns:a16="http://schemas.microsoft.com/office/drawing/2014/main" id="{8AAE3064-7BD9-4E23-A1A9-0A36DC751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4" y="3356992"/>
            <a:ext cx="6553397" cy="2745352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9pPr>
          </a:lstStyle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Riten und Bräuche, z.B. zum „Erwachsenwerden“:</a:t>
            </a:r>
            <a:b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</a:b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Anlegen der Männertoga – Firmung/Konfirmation;</a:t>
            </a:r>
          </a:p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Gefahren der Massenunterhaltung („Brot und Spiele“) – Manipulation, Suggestion etc.;</a:t>
            </a:r>
          </a:p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Ethische Konflikte am Bsp. röm./gr. Tragödien („Antigone“);</a:t>
            </a:r>
          </a:p>
          <a:p>
            <a:pPr marL="342900" indent="-342900" eaLnBrk="1" hangingPunct="1"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Rom und Religion – von Toleranz und Pluralismus zur „Staatsraison“;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4"/>
          <p:cNvGrpSpPr>
            <a:grpSpLocks/>
          </p:cNvGrpSpPr>
          <p:nvPr/>
        </p:nvGrpSpPr>
        <p:grpSpPr bwMode="auto">
          <a:xfrm>
            <a:off x="2051051" y="836712"/>
            <a:ext cx="5461000" cy="1284287"/>
            <a:chOff x="1292" y="527"/>
            <a:chExt cx="3440" cy="809"/>
          </a:xfrm>
        </p:grpSpPr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>
                  <a:solidFill>
                    <a:srgbClr val="79551B"/>
                  </a:solidFill>
                  <a:latin typeface="Palatino Linotype" panose="02040502050505030304" pitchFamily="18" charset="0"/>
                </a:rPr>
                <a:t>Warum Latein?</a:t>
              </a:r>
            </a:p>
          </p:txBody>
        </p:sp>
        <p:pic>
          <p:nvPicPr>
            <p:cNvPr id="7174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1619250" y="2204864"/>
            <a:ext cx="5892801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Latein ist immer noch eine Voraus-setzung für nicht wenige Studienfächer.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C8DC82BC-BAAB-4A81-8C73-0E70B0D205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2997647"/>
            <a:ext cx="6579526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623888" indent="-350838" eaLnBrk="1" hangingPunct="1">
              <a:buFont typeface="Symbol" panose="05050102010706020507" pitchFamily="18" charset="2"/>
              <a:buChar char="-"/>
            </a:pP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„Der Nachweis des </a:t>
            </a:r>
            <a:r>
              <a:rPr lang="de-DE" altLang="de-DE" sz="2200" b="1" dirty="0">
                <a:solidFill>
                  <a:srgbClr val="79551B"/>
                </a:solidFill>
                <a:latin typeface="Palatino Linotype" panose="02040502050505030304" pitchFamily="18" charset="0"/>
              </a:rPr>
              <a:t>Latinum</a:t>
            </a: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s wird bei der Zulassung zum Studium bzw. bei der </a:t>
            </a:r>
            <a:r>
              <a:rPr lang="de-DE" altLang="de-DE" sz="2200" noProof="1">
                <a:solidFill>
                  <a:srgbClr val="79551B"/>
                </a:solidFill>
                <a:latin typeface="Palatino Linotype" panose="02040502050505030304" pitchFamily="18" charset="0"/>
              </a:rPr>
              <a:t>Zulas-sung </a:t>
            </a: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zum Examen in zahlreichen Fächern/ Studiengängen gefordert….“ </a:t>
            </a:r>
            <a:r>
              <a:rPr lang="de-DE" altLang="de-DE" sz="1400" dirty="0">
                <a:solidFill>
                  <a:srgbClr val="79551B"/>
                </a:solidFill>
                <a:latin typeface="Palatino Linotype" panose="02040502050505030304" pitchFamily="18" charset="0"/>
              </a:rPr>
              <a:t>(Schulministerium NRW)</a:t>
            </a:r>
          </a:p>
        </p:txBody>
      </p:sp>
      <p:sp useBgFill="1">
        <p:nvSpPr>
          <p:cNvPr id="8" name="Rectangle 2">
            <a:extLst>
              <a:ext uri="{FF2B5EF4-FFF2-40B4-BE49-F238E27FC236}">
                <a16:creationId xmlns:a16="http://schemas.microsoft.com/office/drawing/2014/main" id="{9C6EBAC3-1F35-41F8-817D-6242B3958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112" y="4437807"/>
            <a:ext cx="5976664" cy="1871513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9pPr>
          </a:lstStyle>
          <a:p>
            <a:pPr marL="342900" indent="-342900" eaLnBrk="1" hangingPunct="1"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Muss das Latinum während des Studiums an der Uni nachgeholt werden, studiert man für 2-3 Semester zu 50% Latein(!). Nach Ende des Lateinkurses steht eine Prüfung an (schriftl. u. mdl.), die häufig eine hohe Durchfallquote aufweist!</a:t>
            </a:r>
          </a:p>
        </p:txBody>
      </p:sp>
    </p:spTree>
    <p:extLst>
      <p:ext uri="{BB962C8B-B14F-4D97-AF65-F5344CB8AC3E}">
        <p14:creationId xmlns:p14="http://schemas.microsoft.com/office/powerpoint/2010/main" val="4091987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4"/>
          <p:cNvGrpSpPr>
            <a:grpSpLocks/>
          </p:cNvGrpSpPr>
          <p:nvPr/>
        </p:nvGrpSpPr>
        <p:grpSpPr bwMode="auto">
          <a:xfrm>
            <a:off x="2051050" y="836613"/>
            <a:ext cx="5461000" cy="1284287"/>
            <a:chOff x="1292" y="527"/>
            <a:chExt cx="3440" cy="809"/>
          </a:xfrm>
        </p:grpSpPr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>
                  <a:solidFill>
                    <a:srgbClr val="79551B"/>
                  </a:solidFill>
                  <a:latin typeface="Palatino Linotype" panose="02040502050505030304" pitchFamily="18" charset="0"/>
                </a:rPr>
                <a:t>Warum Latein?</a:t>
              </a:r>
            </a:p>
          </p:txBody>
        </p:sp>
        <p:pic>
          <p:nvPicPr>
            <p:cNvPr id="7174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Rectangle 8">
            <a:extLst>
              <a:ext uri="{FF2B5EF4-FFF2-40B4-BE49-F238E27FC236}">
                <a16:creationId xmlns:a16="http://schemas.microsoft.com/office/drawing/2014/main" id="{0D24F343-391D-4C11-BA2B-51380CE29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000" y="2206800"/>
            <a:ext cx="6300000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623888" indent="0" eaLnBrk="1" hangingPunct="1"/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„</a:t>
            </a:r>
            <a:r>
              <a:rPr lang="de-DE" altLang="de-DE" sz="2200" b="1" dirty="0">
                <a:solidFill>
                  <a:srgbClr val="79551B"/>
                </a:solidFill>
                <a:latin typeface="Palatino Linotype" panose="02040502050505030304" pitchFamily="18" charset="0"/>
              </a:rPr>
              <a:t>An den einzelnen Universitäten in Nord-rhein-Westfalen und den übrigen Bundes-ländern gelten hinsichtlich des Latinums </a:t>
            </a:r>
            <a:r>
              <a:rPr lang="de-DE" altLang="de-DE" sz="2200" b="1" noProof="1">
                <a:solidFill>
                  <a:srgbClr val="79551B"/>
                </a:solidFill>
                <a:latin typeface="Palatino Linotype" panose="02040502050505030304" pitchFamily="18" charset="0"/>
              </a:rPr>
              <a:t>unterschiedliche</a:t>
            </a:r>
            <a:r>
              <a:rPr lang="de-DE" altLang="de-DE" sz="2200" b="1" dirty="0">
                <a:solidFill>
                  <a:srgbClr val="79551B"/>
                </a:solidFill>
                <a:latin typeface="Palatino Linotype" panose="02040502050505030304" pitchFamily="18" charset="0"/>
              </a:rPr>
              <a:t> Bedingungen.</a:t>
            </a: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 In der Regel können über die Homepages der je-</a:t>
            </a:r>
            <a:r>
              <a:rPr lang="de-DE" altLang="de-DE" sz="2200" noProof="1">
                <a:solidFill>
                  <a:srgbClr val="79551B"/>
                </a:solidFill>
                <a:latin typeface="Palatino Linotype" panose="02040502050505030304" pitchFamily="18" charset="0"/>
              </a:rPr>
              <a:t>weiligen</a:t>
            </a: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 </a:t>
            </a:r>
            <a:r>
              <a:rPr lang="de-DE" altLang="de-DE" sz="2200" noProof="1">
                <a:solidFill>
                  <a:srgbClr val="79551B"/>
                </a:solidFill>
                <a:latin typeface="Palatino Linotype" panose="02040502050505030304" pitchFamily="18" charset="0"/>
              </a:rPr>
              <a:t>Universitäten</a:t>
            </a: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 die konkreten </a:t>
            </a:r>
            <a:r>
              <a:rPr lang="de-DE" altLang="de-DE" sz="2200" noProof="1">
                <a:solidFill>
                  <a:srgbClr val="79551B"/>
                </a:solidFill>
                <a:latin typeface="Palatino Linotype" panose="02040502050505030304" pitchFamily="18" charset="0"/>
              </a:rPr>
              <a:t>Bedin-gungen</a:t>
            </a: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 </a:t>
            </a:r>
            <a:r>
              <a:rPr lang="de-DE" altLang="de-DE" sz="2200" noProof="1">
                <a:solidFill>
                  <a:srgbClr val="79551B"/>
                </a:solidFill>
                <a:latin typeface="Palatino Linotype" panose="02040502050505030304" pitchFamily="18" charset="0"/>
              </a:rPr>
              <a:t>abge</a:t>
            </a: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fragt werden.“</a:t>
            </a:r>
          </a:p>
          <a:p>
            <a:pPr marL="623888" indent="0" algn="r" eaLnBrk="1" hangingPunct="1"/>
            <a:r>
              <a:rPr lang="de-DE" altLang="de-DE" sz="1400" dirty="0">
                <a:solidFill>
                  <a:srgbClr val="79551B"/>
                </a:solidFill>
                <a:latin typeface="Palatino Linotype" panose="02040502050505030304" pitchFamily="18" charset="0"/>
              </a:rPr>
              <a:t>(Schulministerium NRW)</a:t>
            </a:r>
          </a:p>
        </p:txBody>
      </p:sp>
    </p:spTree>
    <p:extLst>
      <p:ext uri="{BB962C8B-B14F-4D97-AF65-F5344CB8AC3E}">
        <p14:creationId xmlns:p14="http://schemas.microsoft.com/office/powerpoint/2010/main" val="1835019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5329A64B-D0AD-D791-396B-A6D18952B694}"/>
              </a:ext>
            </a:extLst>
          </p:cNvPr>
          <p:cNvGrpSpPr/>
          <p:nvPr/>
        </p:nvGrpSpPr>
        <p:grpSpPr>
          <a:xfrm>
            <a:off x="769938" y="836613"/>
            <a:ext cx="7583487" cy="1656283"/>
            <a:chOff x="769938" y="836613"/>
            <a:chExt cx="7583487" cy="1656283"/>
          </a:xfrm>
        </p:grpSpPr>
        <p:sp>
          <p:nvSpPr>
            <p:cNvPr id="8349" name="Rectangle 5"/>
            <p:cNvSpPr>
              <a:spLocks noChangeArrowheads="1"/>
            </p:cNvSpPr>
            <p:nvPr/>
          </p:nvSpPr>
          <p:spPr bwMode="auto">
            <a:xfrm>
              <a:off x="769938" y="836712"/>
              <a:ext cx="5977727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tabLst>
                  <a:tab pos="1076325" algn="l"/>
                </a:tabLst>
              </a:pPr>
              <a:r>
                <a:rPr lang="de-DE" altLang="de-DE" b="1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Geforderte Lateinkenntnisse Lehramt </a:t>
              </a:r>
              <a:r>
                <a:rPr lang="de-DE" altLang="de-DE" b="1" u="sng" noProof="1">
                  <a:solidFill>
                    <a:srgbClr val="79551B"/>
                  </a:solidFill>
                  <a:latin typeface="Palatino Linotype" panose="02040502050505030304" pitchFamily="18" charset="0"/>
                </a:rPr>
                <a:t>Gym</a:t>
              </a:r>
              <a:r>
                <a:rPr lang="de-DE" altLang="de-DE" b="1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/Ge – </a:t>
              </a:r>
              <a:r>
                <a:rPr lang="de-DE" altLang="de-DE" b="1" u="sng" noProof="1">
                  <a:solidFill>
                    <a:srgbClr val="79551B"/>
                  </a:solidFill>
                  <a:latin typeface="Palatino Linotype" panose="02040502050505030304" pitchFamily="18" charset="0"/>
                </a:rPr>
                <a:t>Bsp.e</a:t>
              </a:r>
              <a:r>
                <a:rPr lang="de-DE" altLang="de-DE" b="1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 Paderborn, Münster, Köln, Siegen</a:t>
              </a:r>
            </a:p>
          </p:txBody>
        </p:sp>
        <p:pic>
          <p:nvPicPr>
            <p:cNvPr id="8350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6073" y="836613"/>
              <a:ext cx="1547352" cy="1284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348" name="Rectangle 7"/>
          <p:cNvSpPr>
            <a:spLocks noChangeArrowheads="1"/>
          </p:cNvSpPr>
          <p:nvPr/>
        </p:nvSpPr>
        <p:spPr bwMode="auto">
          <a:xfrm>
            <a:off x="6372299" y="2852936"/>
            <a:ext cx="2016125" cy="2952328"/>
          </a:xfrm>
          <a:prstGeom prst="rect">
            <a:avLst/>
          </a:prstGeom>
          <a:noFill/>
          <a:ln w="9525">
            <a:solidFill>
              <a:srgbClr val="79551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600"/>
              </a:spcAft>
              <a:tabLst>
                <a:tab pos="273050" algn="l"/>
              </a:tabLst>
            </a:pPr>
            <a:r>
              <a:rPr lang="de-D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L =	Latinum</a:t>
            </a:r>
          </a:p>
          <a:p>
            <a:pPr marL="447675" indent="-447675" eaLnBrk="1" hangingPunct="1">
              <a:spcBef>
                <a:spcPct val="200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de-D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L </a:t>
            </a:r>
            <a:r>
              <a:rPr lang="de-DE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*</a:t>
            </a:r>
            <a:r>
              <a:rPr lang="de-D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 = Latinum </a:t>
            </a:r>
            <a:r>
              <a:rPr lang="de-DE" sz="1600" dirty="0">
                <a:solidFill>
                  <a:srgbClr val="000000"/>
                </a:solidFill>
                <a:latin typeface="Calibri" panose="020F0502020204030204" pitchFamily="34" charset="0"/>
              </a:rPr>
              <a:t>o. Graecum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tabLst>
                <a:tab pos="273050" algn="l"/>
              </a:tabLst>
            </a:pPr>
            <a:r>
              <a:rPr lang="de-D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l =	kleines Latinum</a:t>
            </a:r>
          </a:p>
          <a:p>
            <a:pPr marL="447675" indent="-447675" eaLnBrk="1" hangingPunct="1">
              <a:spcBef>
                <a:spcPts val="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de-DE" altLang="de-D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l </a:t>
            </a:r>
            <a:r>
              <a:rPr lang="de-DE" altLang="de-DE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*</a:t>
            </a:r>
            <a:r>
              <a:rPr lang="de-DE" altLang="de-D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 =	kl. Latinum </a:t>
            </a:r>
            <a:r>
              <a:rPr lang="de-DE" altLang="de-DE" sz="1600" dirty="0">
                <a:solidFill>
                  <a:srgbClr val="000000"/>
                </a:solidFill>
                <a:latin typeface="Calibri" panose="020F0502020204030204" pitchFamily="34" charset="0"/>
              </a:rPr>
              <a:t>oder Graecum</a:t>
            </a:r>
          </a:p>
          <a:p>
            <a:pPr marL="538163" indent="-538163" eaLnBrk="1" hangingPunct="1">
              <a:spcBef>
                <a:spcPts val="0"/>
              </a:spcBef>
              <a:spcAft>
                <a:spcPts val="600"/>
              </a:spcAft>
              <a:tabLst>
                <a:tab pos="538163" algn="l"/>
              </a:tabLst>
            </a:pPr>
            <a:r>
              <a:rPr lang="de-DE" altLang="de-D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l </a:t>
            </a:r>
            <a:r>
              <a:rPr lang="de-DE" altLang="de-DE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**</a:t>
            </a:r>
            <a:r>
              <a:rPr lang="de-DE" altLang="de-DE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 =	kl. Latinum </a:t>
            </a:r>
            <a:r>
              <a:rPr lang="de-DE" altLang="de-DE" sz="1600" dirty="0">
                <a:solidFill>
                  <a:srgbClr val="000000"/>
                </a:solidFill>
                <a:latin typeface="Calibri" panose="020F0502020204030204" pitchFamily="34" charset="0"/>
              </a:rPr>
              <a:t>o. Hebraicum</a:t>
            </a:r>
          </a:p>
          <a:p>
            <a:pPr marL="623888" indent="-623888" eaLnBrk="1" hangingPunct="1">
              <a:spcBef>
                <a:spcPts val="0"/>
              </a:spcBef>
              <a:spcAft>
                <a:spcPts val="0"/>
              </a:spcAft>
              <a:tabLst>
                <a:tab pos="623888" algn="l"/>
              </a:tabLst>
            </a:pPr>
            <a:r>
              <a:rPr lang="de-DE" altLang="de-DE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grau =	Fach nicht angeboten</a:t>
            </a:r>
            <a:endParaRPr lang="de-DE" altLang="de-DE" sz="16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5CA17C85-E223-4A99-A41F-9208028A36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824583"/>
              </p:ext>
            </p:extLst>
          </p:nvPr>
        </p:nvGraphicFramePr>
        <p:xfrm>
          <a:off x="873216" y="3230452"/>
          <a:ext cx="5354972" cy="1926740"/>
        </p:xfrm>
        <a:graphic>
          <a:graphicData uri="http://schemas.openxmlformats.org/drawingml/2006/table">
            <a:tbl>
              <a:tblPr/>
              <a:tblGrid>
                <a:gridCol w="494387">
                  <a:extLst>
                    <a:ext uri="{9D8B030D-6E8A-4147-A177-3AD203B41FA5}">
                      <a16:colId xmlns:a16="http://schemas.microsoft.com/office/drawing/2014/main" val="2576455557"/>
                    </a:ext>
                  </a:extLst>
                </a:gridCol>
                <a:gridCol w="540065">
                  <a:extLst>
                    <a:ext uri="{9D8B030D-6E8A-4147-A177-3AD203B41FA5}">
                      <a16:colId xmlns:a16="http://schemas.microsoft.com/office/drawing/2014/main" val="3682041477"/>
                    </a:ext>
                  </a:extLst>
                </a:gridCol>
                <a:gridCol w="540065">
                  <a:extLst>
                    <a:ext uri="{9D8B030D-6E8A-4147-A177-3AD203B41FA5}">
                      <a16:colId xmlns:a16="http://schemas.microsoft.com/office/drawing/2014/main" val="1117257845"/>
                    </a:ext>
                  </a:extLst>
                </a:gridCol>
                <a:gridCol w="540065">
                  <a:extLst>
                    <a:ext uri="{9D8B030D-6E8A-4147-A177-3AD203B41FA5}">
                      <a16:colId xmlns:a16="http://schemas.microsoft.com/office/drawing/2014/main" val="1940541767"/>
                    </a:ext>
                  </a:extLst>
                </a:gridCol>
                <a:gridCol w="540065">
                  <a:extLst>
                    <a:ext uri="{9D8B030D-6E8A-4147-A177-3AD203B41FA5}">
                      <a16:colId xmlns:a16="http://schemas.microsoft.com/office/drawing/2014/main" val="201288058"/>
                    </a:ext>
                  </a:extLst>
                </a:gridCol>
                <a:gridCol w="540065">
                  <a:extLst>
                    <a:ext uri="{9D8B030D-6E8A-4147-A177-3AD203B41FA5}">
                      <a16:colId xmlns:a16="http://schemas.microsoft.com/office/drawing/2014/main" val="2357492780"/>
                    </a:ext>
                  </a:extLst>
                </a:gridCol>
                <a:gridCol w="540065">
                  <a:extLst>
                    <a:ext uri="{9D8B030D-6E8A-4147-A177-3AD203B41FA5}">
                      <a16:colId xmlns:a16="http://schemas.microsoft.com/office/drawing/2014/main" val="2962392539"/>
                    </a:ext>
                  </a:extLst>
                </a:gridCol>
                <a:gridCol w="540065">
                  <a:extLst>
                    <a:ext uri="{9D8B030D-6E8A-4147-A177-3AD203B41FA5}">
                      <a16:colId xmlns:a16="http://schemas.microsoft.com/office/drawing/2014/main" val="737415580"/>
                    </a:ext>
                  </a:extLst>
                </a:gridCol>
                <a:gridCol w="540065">
                  <a:extLst>
                    <a:ext uri="{9D8B030D-6E8A-4147-A177-3AD203B41FA5}">
                      <a16:colId xmlns:a16="http://schemas.microsoft.com/office/drawing/2014/main" val="994976301"/>
                    </a:ext>
                  </a:extLst>
                </a:gridCol>
                <a:gridCol w="540065">
                  <a:extLst>
                    <a:ext uri="{9D8B030D-6E8A-4147-A177-3AD203B41FA5}">
                      <a16:colId xmlns:a16="http://schemas.microsoft.com/office/drawing/2014/main" val="636630087"/>
                    </a:ext>
                  </a:extLst>
                </a:gridCol>
              </a:tblGrid>
              <a:tr h="385348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noProof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3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ev. 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3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kath. 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205670"/>
                  </a:ext>
                </a:extLst>
              </a:tr>
              <a:tr h="385348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noProof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0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0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  <a:r>
                        <a:rPr lang="de-DE" sz="1400" b="0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DE" sz="1900" b="0" i="0" u="none" strike="noStrike" kern="1200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 </a:t>
                      </a:r>
                      <a:r>
                        <a:rPr lang="de-DE" sz="1400" b="0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**</a:t>
                      </a:r>
                      <a:endParaRPr lang="de-DE" sz="1400" b="0" i="0" u="none" strike="noStrike" kern="1200" noProof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DE" sz="1900" b="0" i="0" u="none" strike="noStrike" kern="1200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3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3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3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417257"/>
                  </a:ext>
                </a:extLst>
              </a:tr>
              <a:tr h="385348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noProof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0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0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  <a:r>
                        <a:rPr lang="de-DE" sz="1400" b="0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DE" sz="1900" b="0" i="0" u="none" strike="noStrike" kern="1200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 </a:t>
                      </a:r>
                      <a:r>
                        <a:rPr lang="de-DE" sz="1400" b="0" i="0" u="none" strike="noStrike" kern="1200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**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DE" sz="1900" b="0" i="0" u="none" strike="noStrike" kern="1200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3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3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3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7247370"/>
                  </a:ext>
                </a:extLst>
              </a:tr>
              <a:tr h="385348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noProof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DE" sz="1900" b="0" i="0" u="none" strike="noStrike" kern="1200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0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  <a:r>
                        <a:rPr lang="de-DE" sz="1400" b="0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DE" sz="1900" b="0" i="0" u="none" strike="noStrike" kern="1200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 </a:t>
                      </a:r>
                      <a:r>
                        <a:rPr lang="de-DE" sz="1400" b="0" i="0" u="none" strike="noStrike" kern="1200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**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DE" sz="1900" b="0" i="0" u="none" strike="noStrike" kern="1200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0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0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0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218653"/>
                  </a:ext>
                </a:extLst>
              </a:tr>
              <a:tr h="385348">
                <a:tc>
                  <a:txBody>
                    <a:bodyPr/>
                    <a:lstStyle/>
                    <a:p>
                      <a:pPr algn="ctr" fontAlgn="b"/>
                      <a:r>
                        <a:rPr lang="de-DE" sz="1400" b="1" i="0" u="none" strike="noStrike" noProof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0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0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9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  <a:r>
                        <a:rPr lang="de-DE" sz="1400" b="0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de-DE" sz="1400" b="1" i="0" u="none" strike="noStrike" noProof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9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  <a:r>
                        <a:rPr lang="de-DE" sz="1900" b="0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de-DE" sz="1900" b="0" i="0" u="none" strike="noStrike" kern="1200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3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3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300" b="1" i="0" u="none" strike="noStrike" noProof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59386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4"/>
          <p:cNvGrpSpPr>
            <a:grpSpLocks/>
          </p:cNvGrpSpPr>
          <p:nvPr/>
        </p:nvGrpSpPr>
        <p:grpSpPr bwMode="auto">
          <a:xfrm>
            <a:off x="2051050" y="836613"/>
            <a:ext cx="5461000" cy="1284287"/>
            <a:chOff x="1292" y="527"/>
            <a:chExt cx="3440" cy="809"/>
          </a:xfrm>
        </p:grpSpPr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>
                  <a:solidFill>
                    <a:srgbClr val="79551B"/>
                  </a:solidFill>
                  <a:latin typeface="Palatino Linotype" panose="02040502050505030304" pitchFamily="18" charset="0"/>
                </a:rPr>
                <a:t>Warum Latein?</a:t>
              </a:r>
            </a:p>
          </p:txBody>
        </p:sp>
        <p:pic>
          <p:nvPicPr>
            <p:cNvPr id="7174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1440000" y="2132856"/>
            <a:ext cx="6300000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623888" indent="0" eaLnBrk="1" hangingPunct="1"/>
            <a:r>
              <a:rPr lang="de-DE" altLang="de-DE" sz="2200" b="1" dirty="0">
                <a:solidFill>
                  <a:srgbClr val="79551B"/>
                </a:solidFill>
                <a:latin typeface="Palatino Linotype" panose="02040502050505030304" pitchFamily="18" charset="0"/>
              </a:rPr>
              <a:t>An den einzelnen Universitäten in Nord-rhein-Westfalen und den übrigen Bundes-ländern gelten hinsichtlich des Latinums </a:t>
            </a:r>
            <a:r>
              <a:rPr lang="de-DE" altLang="de-DE" sz="2200" b="1" noProof="1">
                <a:solidFill>
                  <a:srgbClr val="79551B"/>
                </a:solidFill>
                <a:latin typeface="Palatino Linotype" panose="02040502050505030304" pitchFamily="18" charset="0"/>
              </a:rPr>
              <a:t>unterschiedliche</a:t>
            </a:r>
            <a:r>
              <a:rPr lang="de-DE" altLang="de-DE" sz="2200" b="1" dirty="0">
                <a:solidFill>
                  <a:srgbClr val="79551B"/>
                </a:solidFill>
                <a:latin typeface="Palatino Linotype" panose="02040502050505030304" pitchFamily="18" charset="0"/>
              </a:rPr>
              <a:t> Bedingungen.</a:t>
            </a: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 In der Re-gel können über die Homepages der je</a:t>
            </a:r>
            <a:r>
              <a:rPr lang="de-DE" altLang="de-DE" sz="2200" noProof="1">
                <a:solidFill>
                  <a:srgbClr val="79551B"/>
                </a:solidFill>
                <a:latin typeface="Palatino Linotype" panose="02040502050505030304" pitchFamily="18" charset="0"/>
              </a:rPr>
              <a:t>wei-ligen</a:t>
            </a: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 </a:t>
            </a:r>
            <a:r>
              <a:rPr lang="de-DE" altLang="de-DE" sz="2200" noProof="1">
                <a:solidFill>
                  <a:srgbClr val="79551B"/>
                </a:solidFill>
                <a:latin typeface="Palatino Linotype" panose="02040502050505030304" pitchFamily="18" charset="0"/>
              </a:rPr>
              <a:t>Universitäten</a:t>
            </a: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 die konkreten </a:t>
            </a:r>
            <a:r>
              <a:rPr lang="de-DE" altLang="de-DE" sz="2200" noProof="1">
                <a:solidFill>
                  <a:srgbClr val="79551B"/>
                </a:solidFill>
                <a:latin typeface="Palatino Linotype" panose="02040502050505030304" pitchFamily="18" charset="0"/>
              </a:rPr>
              <a:t>Bedin-gungen</a:t>
            </a: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 </a:t>
            </a:r>
            <a:r>
              <a:rPr lang="de-DE" altLang="de-DE" sz="2200" noProof="1">
                <a:solidFill>
                  <a:srgbClr val="79551B"/>
                </a:solidFill>
                <a:latin typeface="Palatino Linotype" panose="02040502050505030304" pitchFamily="18" charset="0"/>
              </a:rPr>
              <a:t>abge</a:t>
            </a: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fragt werden</a:t>
            </a:r>
            <a:r>
              <a:rPr lang="de-DE" altLang="de-DE" sz="1500" dirty="0">
                <a:solidFill>
                  <a:srgbClr val="79551B"/>
                </a:solidFill>
                <a:latin typeface="Palatino Linotype" panose="02040502050505030304" pitchFamily="18" charset="0"/>
              </a:rPr>
              <a:t>.“ </a:t>
            </a:r>
            <a:r>
              <a:rPr lang="de-DE" altLang="de-DE" sz="1400" dirty="0">
                <a:solidFill>
                  <a:srgbClr val="79551B"/>
                </a:solidFill>
                <a:latin typeface="Palatino Linotype" panose="02040502050505030304" pitchFamily="18" charset="0"/>
              </a:rPr>
              <a:t>(Schulministerium NRW)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01BA7FA3-A921-4CA5-AB27-0A884D79A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4797152"/>
            <a:ext cx="630000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47675" indent="-360363" eaLnBrk="1" hangingPunct="1">
              <a:buFont typeface="Symbol" panose="05050102010706020507" pitchFamily="18" charset="2"/>
              <a:buChar char="-"/>
            </a:pPr>
            <a:r>
              <a:rPr lang="de-DE" altLang="de-DE" sz="2200" b="1" dirty="0">
                <a:solidFill>
                  <a:srgbClr val="79551B"/>
                </a:solidFill>
                <a:latin typeface="Palatino Linotype" panose="02040502050505030304" pitchFamily="18" charset="0"/>
              </a:rPr>
              <a:t>! Die Hochschulen bzw. die Fakultäten können ihre Zulassungsbestimmungen hinsichtlich des Latinums jederzeit wieder ändern. !</a:t>
            </a:r>
          </a:p>
        </p:txBody>
      </p:sp>
    </p:spTree>
    <p:extLst>
      <p:ext uri="{BB962C8B-B14F-4D97-AF65-F5344CB8AC3E}">
        <p14:creationId xmlns:p14="http://schemas.microsoft.com/office/powerpoint/2010/main" val="262756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4"/>
          <p:cNvGrpSpPr>
            <a:grpSpLocks/>
          </p:cNvGrpSpPr>
          <p:nvPr/>
        </p:nvGrpSpPr>
        <p:grpSpPr bwMode="auto">
          <a:xfrm>
            <a:off x="2051050" y="836613"/>
            <a:ext cx="5461000" cy="1284287"/>
            <a:chOff x="1292" y="527"/>
            <a:chExt cx="3440" cy="809"/>
          </a:xfrm>
        </p:grpSpPr>
        <p:sp>
          <p:nvSpPr>
            <p:cNvPr id="9222" name="Rectangle 5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>
                  <a:solidFill>
                    <a:srgbClr val="79551B"/>
                  </a:solidFill>
                  <a:latin typeface="Palatino Linotype" panose="02040502050505030304" pitchFamily="18" charset="0"/>
                </a:rPr>
                <a:t>Warum Latein?</a:t>
              </a:r>
            </a:p>
          </p:txBody>
        </p:sp>
        <p:pic>
          <p:nvPicPr>
            <p:cNvPr id="9223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7354" name="Rectangle 10"/>
          <p:cNvSpPr>
            <a:spLocks noChangeArrowheads="1"/>
          </p:cNvSpPr>
          <p:nvPr/>
        </p:nvSpPr>
        <p:spPr bwMode="auto">
          <a:xfrm>
            <a:off x="1619250" y="2010544"/>
            <a:ext cx="6553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Latein dient besonders dem gymnasialen Auftrag einer vertieften Allgemeinbildung.</a:t>
            </a:r>
          </a:p>
        </p:txBody>
      </p:sp>
      <p:sp useBgFill="1">
        <p:nvSpPr>
          <p:cNvPr id="8" name="Rectangle 2">
            <a:extLst>
              <a:ext uri="{FF2B5EF4-FFF2-40B4-BE49-F238E27FC236}">
                <a16:creationId xmlns:a16="http://schemas.microsoft.com/office/drawing/2014/main" id="{223FDF10-17EB-42A6-8DB4-90DF1FBE9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518" y="2924945"/>
            <a:ext cx="5976664" cy="3024336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9pPr>
          </a:lstStyle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Vor wenigen Jahren klagte eine Abiturientin: „Ich kann in 4 Sprachen eine Textanalyse schreiben, aber ich weiß nicht, wie man eine Steuererklärung ausfüllt.“ – Ich bezweifle, ob gymnasiale Bildung letzteres leisten muss …</a:t>
            </a:r>
          </a:p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In unserer schnelllebigen Zeit, wo Fachwissen von heute morgen schon „Schnee von gestern“ sein kann, kommt es einmal mehr darauf an Basisqualifikationen zu schaffen.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4"/>
          <p:cNvGrpSpPr>
            <a:grpSpLocks/>
          </p:cNvGrpSpPr>
          <p:nvPr/>
        </p:nvGrpSpPr>
        <p:grpSpPr bwMode="auto">
          <a:xfrm>
            <a:off x="2051050" y="836613"/>
            <a:ext cx="5461000" cy="1284287"/>
            <a:chOff x="1292" y="527"/>
            <a:chExt cx="3440" cy="809"/>
          </a:xfrm>
        </p:grpSpPr>
        <p:sp>
          <p:nvSpPr>
            <p:cNvPr id="9222" name="Rectangle 5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>
                  <a:solidFill>
                    <a:srgbClr val="79551B"/>
                  </a:solidFill>
                  <a:latin typeface="Palatino Linotype" panose="02040502050505030304" pitchFamily="18" charset="0"/>
                </a:rPr>
                <a:t>Warum Latein?</a:t>
              </a:r>
            </a:p>
          </p:txBody>
        </p:sp>
        <p:pic>
          <p:nvPicPr>
            <p:cNvPr id="9223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7354" name="Rectangle 10"/>
          <p:cNvSpPr>
            <a:spLocks noChangeArrowheads="1"/>
          </p:cNvSpPr>
          <p:nvPr/>
        </p:nvSpPr>
        <p:spPr bwMode="auto">
          <a:xfrm>
            <a:off x="1619250" y="2010544"/>
            <a:ext cx="6553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Latein dient besonders dem gymnasialen Auftrag einer vertieften Allgemeinbildung</a:t>
            </a:r>
          </a:p>
        </p:txBody>
      </p:sp>
      <p:sp useBgFill="1">
        <p:nvSpPr>
          <p:cNvPr id="8" name="Rectangle 2">
            <a:extLst>
              <a:ext uri="{FF2B5EF4-FFF2-40B4-BE49-F238E27FC236}">
                <a16:creationId xmlns:a16="http://schemas.microsoft.com/office/drawing/2014/main" id="{223FDF10-17EB-42A6-8DB4-90DF1FBE9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518" y="2840979"/>
            <a:ext cx="5976664" cy="2172197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9pPr>
          </a:lstStyle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Diesem Bildungsauftrag dient Latein in vorzüglicher Weise!</a:t>
            </a:r>
          </a:p>
          <a:p>
            <a:pPr marL="342900" indent="-342900" eaLnBrk="1" hangingPunct="1"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Etwas pathetisch ausgedrückt: Was 1½ Jahrtausende selbstverständlicher Bestandteil solider Bildung war, kann so verkehrt nicht gewesen sein.</a:t>
            </a:r>
          </a:p>
        </p:txBody>
      </p:sp>
    </p:spTree>
    <p:extLst>
      <p:ext uri="{BB962C8B-B14F-4D97-AF65-F5344CB8AC3E}">
        <p14:creationId xmlns:p14="http://schemas.microsoft.com/office/powerpoint/2010/main" val="2598223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11"/>
          <p:cNvGrpSpPr>
            <a:grpSpLocks/>
          </p:cNvGrpSpPr>
          <p:nvPr/>
        </p:nvGrpSpPr>
        <p:grpSpPr bwMode="auto">
          <a:xfrm>
            <a:off x="755650" y="836613"/>
            <a:ext cx="7488758" cy="1293813"/>
            <a:chOff x="476" y="527"/>
            <a:chExt cx="4256" cy="815"/>
          </a:xfrm>
        </p:grpSpPr>
        <p:sp>
          <p:nvSpPr>
            <p:cNvPr id="10249" name="Rectangle 5"/>
            <p:cNvSpPr>
              <a:spLocks noChangeArrowheads="1"/>
            </p:cNvSpPr>
            <p:nvPr/>
          </p:nvSpPr>
          <p:spPr bwMode="auto">
            <a:xfrm>
              <a:off x="476" y="533"/>
              <a:ext cx="3397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Latein oder Französisch?</a:t>
              </a:r>
            </a:p>
            <a:p>
              <a:pPr algn="ctr" eaLnBrk="1" hangingPunct="1"/>
              <a:r>
                <a:rPr lang="de-DE" altLang="de-DE" sz="3600" b="1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Überlegungen zur Wahl</a:t>
              </a:r>
            </a:p>
          </p:txBody>
        </p:sp>
        <p:pic>
          <p:nvPicPr>
            <p:cNvPr id="10250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1438275" y="2349500"/>
            <a:ext cx="59769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>
                <a:solidFill>
                  <a:srgbClr val="79551B"/>
                </a:solidFill>
                <a:latin typeface="Palatino Linotype" panose="02040502050505030304" pitchFamily="18" charset="0"/>
              </a:rPr>
              <a:t>Nicht selten sind gute Mathematiker auch gute Lateiner</a:t>
            </a:r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1692275" y="2997200"/>
            <a:ext cx="62658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Latein fordert (und fördert) logisches Denken</a:t>
            </a:r>
          </a:p>
        </p:txBody>
      </p:sp>
      <p:sp>
        <p:nvSpPr>
          <p:cNvPr id="59401" name="Rectangle 9"/>
          <p:cNvSpPr>
            <a:spLocks noChangeArrowheads="1"/>
          </p:cNvSpPr>
          <p:nvPr/>
        </p:nvSpPr>
        <p:spPr bwMode="auto">
          <a:xfrm>
            <a:off x="1403350" y="3645024"/>
            <a:ext cx="61912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Häufig ist Latein </a:t>
            </a:r>
            <a:r>
              <a:rPr lang="de-DE" altLang="de-DE" sz="2400" u="sng" dirty="0">
                <a:solidFill>
                  <a:srgbClr val="79551B"/>
                </a:solidFill>
                <a:latin typeface="Palatino Linotype" panose="02040502050505030304" pitchFamily="18" charset="0"/>
              </a:rPr>
              <a:t>auch</a:t>
            </a: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 für stillere Schüler und Schülerinnen die richtige Wahl</a:t>
            </a:r>
          </a:p>
        </p:txBody>
      </p:sp>
      <p:sp>
        <p:nvSpPr>
          <p:cNvPr id="10246" name="Rectangle 12"/>
          <p:cNvSpPr>
            <a:spLocks noChangeArrowheads="1"/>
          </p:cNvSpPr>
          <p:nvPr/>
        </p:nvSpPr>
        <p:spPr bwMode="auto">
          <a:xfrm>
            <a:off x="1692275" y="5445125"/>
            <a:ext cx="5976938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endParaRPr lang="de-DE" altLang="de-DE" sz="2200">
              <a:solidFill>
                <a:srgbClr val="79551B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59402" name="Rectangle 10"/>
          <p:cNvSpPr>
            <a:spLocks noChangeArrowheads="1"/>
          </p:cNvSpPr>
          <p:nvPr/>
        </p:nvSpPr>
        <p:spPr bwMode="auto">
          <a:xfrm>
            <a:off x="1692275" y="4437186"/>
            <a:ext cx="5472113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Latein ist etwas für solche, die gerne länger an einer Sache „knobeln“; nicht seriös ausgedrückt: Latein hat irgendwo auch Geheimnis- und Rätselcharakter.</a:t>
            </a: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FE088AB7-DA80-44F9-8282-38201F7A6ADA}"/>
              </a:ext>
            </a:extLst>
          </p:cNvPr>
          <p:cNvGrpSpPr/>
          <p:nvPr/>
        </p:nvGrpSpPr>
        <p:grpSpPr>
          <a:xfrm>
            <a:off x="4878407" y="4930775"/>
            <a:ext cx="3727431" cy="1476310"/>
            <a:chOff x="4878407" y="4930775"/>
            <a:chExt cx="3727431" cy="1476310"/>
          </a:xfrm>
        </p:grpSpPr>
        <p:pic>
          <p:nvPicPr>
            <p:cNvPr id="59406" name="Picture 14" descr="harry_potte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92950" y="4930775"/>
              <a:ext cx="1512888" cy="1162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ctangle 8">
              <a:extLst>
                <a:ext uri="{FF2B5EF4-FFF2-40B4-BE49-F238E27FC236}">
                  <a16:creationId xmlns:a16="http://schemas.microsoft.com/office/drawing/2014/main" id="{B297811D-2B13-40F2-A766-23824E806A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8407" y="6036528"/>
              <a:ext cx="3079731" cy="3705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marL="269875" indent="-269875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indent="0" eaLnBrk="1" hangingPunct="1"/>
              <a:r>
                <a:rPr lang="de-DE" altLang="de-DE" sz="1800" dirty="0">
                  <a:solidFill>
                    <a:srgbClr val="336600"/>
                  </a:solidFill>
                  <a:latin typeface="Palatino Linotype" panose="02040502050505030304" pitchFamily="18" charset="0"/>
                </a:rPr>
                <a:t>Harry Potter lässt grüßen </a:t>
              </a:r>
              <a:r>
                <a:rPr lang="de-DE" altLang="de-DE" sz="1800" b="1" dirty="0">
                  <a:solidFill>
                    <a:srgbClr val="336600"/>
                  </a:solidFill>
                  <a:latin typeface="Palatino Linotype" panose="02040502050505030304" pitchFamily="18" charset="0"/>
                  <a:sym typeface="Wingdings" panose="05000000000000000000" pitchFamily="2" charset="2"/>
                </a:rPr>
                <a:t></a:t>
              </a:r>
              <a:endParaRPr lang="de-DE" altLang="de-DE" sz="1800" b="1" dirty="0">
                <a:solidFill>
                  <a:srgbClr val="336600"/>
                </a:solidFill>
                <a:latin typeface="Palatino Linotype" panose="0204050205050503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9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4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94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9" grpId="0"/>
      <p:bldP spid="59400" grpId="0" build="allAtOnce"/>
      <p:bldP spid="59401" grpId="0" build="allAtOnce"/>
      <p:bldP spid="5940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1477514" y="2262912"/>
            <a:ext cx="59769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Wer Latein wählt, sollte Interesse an der Antike und an (alter) Geschichte haben:</a:t>
            </a:r>
          </a:p>
        </p:txBody>
      </p:sp>
      <p:grpSp>
        <p:nvGrpSpPr>
          <p:cNvPr id="8" name="Group 11">
            <a:extLst>
              <a:ext uri="{FF2B5EF4-FFF2-40B4-BE49-F238E27FC236}">
                <a16:creationId xmlns:a16="http://schemas.microsoft.com/office/drawing/2014/main" id="{2824F5B4-F14E-41D8-B3A2-C6FF3F92200F}"/>
              </a:ext>
            </a:extLst>
          </p:cNvPr>
          <p:cNvGrpSpPr>
            <a:grpSpLocks/>
          </p:cNvGrpSpPr>
          <p:nvPr/>
        </p:nvGrpSpPr>
        <p:grpSpPr bwMode="auto">
          <a:xfrm>
            <a:off x="755650" y="836613"/>
            <a:ext cx="7488758" cy="1293813"/>
            <a:chOff x="476" y="527"/>
            <a:chExt cx="4256" cy="815"/>
          </a:xfrm>
        </p:grpSpPr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5F5BA24F-F4CF-46BF-83F1-DA019A3E8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533"/>
              <a:ext cx="3397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Latein oder Französisch?</a:t>
              </a:r>
            </a:p>
            <a:p>
              <a:pPr algn="ctr" eaLnBrk="1" hangingPunct="1"/>
              <a:r>
                <a:rPr lang="de-DE" altLang="de-DE" sz="3600" b="1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Überlegungen zur Wahl</a:t>
              </a:r>
            </a:p>
          </p:txBody>
        </p:sp>
        <p:pic>
          <p:nvPicPr>
            <p:cNvPr id="10" name="Picture 6" descr="pompeji_gelehrte_frau1">
              <a:extLst>
                <a:ext uri="{FF2B5EF4-FFF2-40B4-BE49-F238E27FC236}">
                  <a16:creationId xmlns:a16="http://schemas.microsoft.com/office/drawing/2014/main" id="{CF48A1B2-3FCC-46E5-B9F0-B91F394E78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 useBgFill="1">
        <p:nvSpPr>
          <p:cNvPr id="11" name="Rectangle 2">
            <a:extLst>
              <a:ext uri="{FF2B5EF4-FFF2-40B4-BE49-F238E27FC236}">
                <a16:creationId xmlns:a16="http://schemas.microsoft.com/office/drawing/2014/main" id="{63CAC49F-BDC4-4D95-954D-AB24300B7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688" y="3159036"/>
            <a:ext cx="5976664" cy="3078276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9pPr>
          </a:lstStyle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Circus Maximus, Forum, Aquädukt, Thermen, Tempel, Theater, Kolosseum, Atriumhaus, Straßen …</a:t>
            </a:r>
          </a:p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Romulus, Karthago, Hannibal, Cäsar, Cicero, Konstantin, die Christen, Karl der Große …</a:t>
            </a:r>
          </a:p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Göttergeschichten und andere Sagen (Troja, Odysseus, </a:t>
            </a:r>
            <a:r>
              <a:rPr lang="de-DE" altLang="de-DE" sz="2000" kern="0" noProof="1">
                <a:solidFill>
                  <a:srgbClr val="CC9900"/>
                </a:solidFill>
                <a:latin typeface="Comic Sans MS" panose="030F0702030302020204" pitchFamily="66" charset="0"/>
              </a:rPr>
              <a:t>Daedalus</a:t>
            </a: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 und Ikarus, Ödipus und Antigone … </a:t>
            </a:r>
          </a:p>
          <a:p>
            <a:pPr marL="342900" indent="-342900" eaLnBrk="1" hangingPunct="1"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etc. etc.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7" grpId="0" build="allAtOnce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1476000" y="2276872"/>
            <a:ext cx="6553200" cy="410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Latein erfordert gut organisiertes Lernen.</a:t>
            </a:r>
          </a:p>
        </p:txBody>
      </p:sp>
      <p:sp>
        <p:nvSpPr>
          <p:cNvPr id="61449" name="Rectangle 9"/>
          <p:cNvSpPr>
            <a:spLocks noChangeArrowheads="1"/>
          </p:cNvSpPr>
          <p:nvPr/>
        </p:nvSpPr>
        <p:spPr bwMode="auto">
          <a:xfrm>
            <a:off x="1476000" y="4014458"/>
            <a:ext cx="6013450" cy="1470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Mit Latein als 2. Fremdsprache schafft man sich eine sehr gute Voraussetzung für das Erlernen von Französisch (3. </a:t>
            </a:r>
            <a:r>
              <a:rPr lang="de-DE" altLang="de-DE" sz="2400" noProof="1">
                <a:solidFill>
                  <a:srgbClr val="79551B"/>
                </a:solidFill>
                <a:latin typeface="Palatino Linotype" panose="02040502050505030304" pitchFamily="18" charset="0"/>
              </a:rPr>
              <a:t>Fs</a:t>
            </a: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) u./o. Spanisch (4. </a:t>
            </a:r>
            <a:r>
              <a:rPr lang="de-DE" altLang="de-DE" sz="2400" noProof="1">
                <a:solidFill>
                  <a:srgbClr val="79551B"/>
                </a:solidFill>
                <a:latin typeface="Palatino Linotype" panose="02040502050505030304" pitchFamily="18" charset="0"/>
              </a:rPr>
              <a:t>Fs</a:t>
            </a: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) an unserer Schule.</a:t>
            </a:r>
          </a:p>
        </p:txBody>
      </p:sp>
      <p:grpSp>
        <p:nvGrpSpPr>
          <p:cNvPr id="8" name="Group 11">
            <a:extLst>
              <a:ext uri="{FF2B5EF4-FFF2-40B4-BE49-F238E27FC236}">
                <a16:creationId xmlns:a16="http://schemas.microsoft.com/office/drawing/2014/main" id="{2824F5B4-F14E-41D8-B3A2-C6FF3F92200F}"/>
              </a:ext>
            </a:extLst>
          </p:cNvPr>
          <p:cNvGrpSpPr>
            <a:grpSpLocks/>
          </p:cNvGrpSpPr>
          <p:nvPr/>
        </p:nvGrpSpPr>
        <p:grpSpPr bwMode="auto">
          <a:xfrm>
            <a:off x="755650" y="836613"/>
            <a:ext cx="7488758" cy="1293813"/>
            <a:chOff x="476" y="527"/>
            <a:chExt cx="4256" cy="815"/>
          </a:xfrm>
        </p:grpSpPr>
        <p:sp>
          <p:nvSpPr>
            <p:cNvPr id="9" name="Rectangle 5">
              <a:extLst>
                <a:ext uri="{FF2B5EF4-FFF2-40B4-BE49-F238E27FC236}">
                  <a16:creationId xmlns:a16="http://schemas.microsoft.com/office/drawing/2014/main" id="{5F5BA24F-F4CF-46BF-83F1-DA019A3E8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533"/>
              <a:ext cx="3397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Latein oder Französisch?</a:t>
              </a:r>
            </a:p>
            <a:p>
              <a:pPr algn="ctr" eaLnBrk="1" hangingPunct="1"/>
              <a:r>
                <a:rPr lang="de-DE" altLang="de-DE" sz="3600" b="1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Überlegungen zur Wahl</a:t>
              </a:r>
            </a:p>
          </p:txBody>
        </p:sp>
        <p:pic>
          <p:nvPicPr>
            <p:cNvPr id="10" name="Picture 6" descr="pompeji_gelehrte_frau1">
              <a:extLst>
                <a:ext uri="{FF2B5EF4-FFF2-40B4-BE49-F238E27FC236}">
                  <a16:creationId xmlns:a16="http://schemas.microsoft.com/office/drawing/2014/main" id="{CF48A1B2-3FCC-46E5-B9F0-B91F394E78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 useBgFill="1">
        <p:nvSpPr>
          <p:cNvPr id="12" name="Rectangle 2">
            <a:extLst>
              <a:ext uri="{FF2B5EF4-FFF2-40B4-BE49-F238E27FC236}">
                <a16:creationId xmlns:a16="http://schemas.microsoft.com/office/drawing/2014/main" id="{6A94BC34-2D3A-4AF6-9FC0-C0FBD82CF1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4000" y="2695349"/>
            <a:ext cx="5976664" cy="1245766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9pPr>
          </a:lstStyle>
          <a:p>
            <a:pPr marL="342900" indent="-342900" eaLnBrk="1" hangingPunct="1"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Wer gut Vokabeln lernen kann, ist sicher im Vorteil.</a:t>
            </a:r>
          </a:p>
          <a:p>
            <a:pPr marL="342900" indent="-342900" eaLnBrk="1" hangingPunct="1"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Eine gewisse Selbstdisziplin und Fleiß sind notwendig.</a:t>
            </a:r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CB3BF953-1A18-4B63-88F7-9B68CBE92B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000" y="5475312"/>
            <a:ext cx="60134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Wenn </a:t>
            </a:r>
            <a:r>
              <a:rPr lang="de-DE" altLang="de-DE" sz="2400" u="sng" dirty="0">
                <a:solidFill>
                  <a:srgbClr val="79551B"/>
                </a:solidFill>
                <a:latin typeface="Palatino Linotype" panose="02040502050505030304" pitchFamily="18" charset="0"/>
              </a:rPr>
              <a:t>unbedingt</a:t>
            </a: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 das Latinum angestrebt wird, sollte Latein gewählt werden; </a:t>
            </a:r>
          </a:p>
        </p:txBody>
      </p:sp>
      <p:sp>
        <p:nvSpPr>
          <p:cNvPr id="2" name="Pfeil: nach rechts 1">
            <a:extLst>
              <a:ext uri="{FF2B5EF4-FFF2-40B4-BE49-F238E27FC236}">
                <a16:creationId xmlns:a16="http://schemas.microsoft.com/office/drawing/2014/main" id="{BB6246C8-A6AB-4297-A400-FF2AFAB2F2FA}"/>
              </a:ext>
            </a:extLst>
          </p:cNvPr>
          <p:cNvSpPr/>
          <p:nvPr/>
        </p:nvSpPr>
        <p:spPr>
          <a:xfrm>
            <a:off x="7034004" y="6049760"/>
            <a:ext cx="469166" cy="1534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920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8" grpId="0" build="allAtOnce"/>
      <p:bldP spid="61449" grpId="0"/>
      <p:bldP spid="12" grpId="0" animBg="1"/>
      <p:bldP spid="13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814388" y="692696"/>
            <a:ext cx="7488237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b="1" dirty="0">
                <a:solidFill>
                  <a:srgbClr val="79551B"/>
                </a:solidFill>
                <a:latin typeface="Palatino Linotype" panose="02040502050505030304" pitchFamily="18" charset="0"/>
              </a:rPr>
              <a:t>Zur Präsenz des Lateinischen bzw. der </a:t>
            </a:r>
            <a:r>
              <a:rPr lang="de-DE" altLang="de-DE" b="1" noProof="1">
                <a:solidFill>
                  <a:srgbClr val="79551B"/>
                </a:solidFill>
                <a:latin typeface="Palatino Linotype" panose="02040502050505030304" pitchFamily="18" charset="0"/>
              </a:rPr>
              <a:t>römi-schen</a:t>
            </a:r>
            <a:r>
              <a:rPr lang="de-DE" altLang="de-DE" b="1" dirty="0">
                <a:solidFill>
                  <a:srgbClr val="79551B"/>
                </a:solidFill>
                <a:latin typeface="Palatino Linotype" panose="02040502050505030304" pitchFamily="18" charset="0"/>
              </a:rPr>
              <a:t> Kultur im „Alltag“ – ein Streifzug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476375" y="1648990"/>
            <a:ext cx="2952750" cy="1493838"/>
            <a:chOff x="657" y="845"/>
            <a:chExt cx="1860" cy="941"/>
          </a:xfrm>
        </p:grpSpPr>
        <p:pic>
          <p:nvPicPr>
            <p:cNvPr id="4116" name="Picture 8" descr="Caesar_start_kop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3" y="845"/>
              <a:ext cx="486" cy="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17" name="Text Box 10"/>
            <p:cNvSpPr txBox="1">
              <a:spLocks noChangeArrowheads="1"/>
            </p:cNvSpPr>
            <p:nvPr/>
          </p:nvSpPr>
          <p:spPr bwMode="auto">
            <a:xfrm>
              <a:off x="657" y="1344"/>
              <a:ext cx="1860" cy="442"/>
            </a:xfrm>
            <a:prstGeom prst="rect">
              <a:avLst/>
            </a:prstGeom>
            <a:solidFill>
              <a:srgbClr val="336699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de-DE" altLang="de-DE" sz="2000" dirty="0">
                  <a:solidFill>
                    <a:srgbClr val="FFCC66"/>
                  </a:solidFill>
                </a:rPr>
                <a:t>Veni, vidi, vici.</a:t>
              </a:r>
              <a:br>
                <a:rPr lang="de-DE" altLang="de-DE" sz="2000" dirty="0">
                  <a:solidFill>
                    <a:srgbClr val="FFCC66"/>
                  </a:solidFill>
                </a:rPr>
              </a:br>
              <a:r>
                <a:rPr lang="de-DE" altLang="de-DE" sz="2000" dirty="0">
                  <a:solidFill>
                    <a:srgbClr val="FFCC66"/>
                  </a:solidFill>
                </a:rPr>
                <a:t>Ich kam, sah und siegte.</a:t>
              </a:r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5580063" y="1577553"/>
            <a:ext cx="2533650" cy="1963737"/>
            <a:chOff x="3515" y="1026"/>
            <a:chExt cx="1596" cy="1237"/>
          </a:xfrm>
        </p:grpSpPr>
        <p:pic>
          <p:nvPicPr>
            <p:cNvPr id="4114" name="Picture 14" descr="reichstagskuppel_200509DSC580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0" y="1616"/>
              <a:ext cx="961" cy="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5" name="Picture 15" descr="msotw9_temp0"/>
            <p:cNvPicPr>
              <a:picLocks noChangeAspect="1" noChangeArrowheads="1"/>
            </p:cNvPicPr>
            <p:nvPr/>
          </p:nvPicPr>
          <p:blipFill>
            <a:blip r:embed="rId5" cstate="print">
              <a:lum bright="-20000" contras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5" y="1026"/>
              <a:ext cx="909" cy="7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1331913" y="4960515"/>
            <a:ext cx="2159000" cy="1420813"/>
            <a:chOff x="612" y="2750"/>
            <a:chExt cx="1360" cy="895"/>
          </a:xfrm>
        </p:grpSpPr>
        <p:pic>
          <p:nvPicPr>
            <p:cNvPr id="4112" name="Picture 29" descr="kreuz_san_damiano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8" y="2750"/>
              <a:ext cx="548" cy="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13" name="Text Box 21"/>
            <p:cNvSpPr txBox="1">
              <a:spLocks noChangeArrowheads="1"/>
            </p:cNvSpPr>
            <p:nvPr/>
          </p:nvSpPr>
          <p:spPr bwMode="auto">
            <a:xfrm>
              <a:off x="612" y="3203"/>
              <a:ext cx="1360" cy="442"/>
            </a:xfrm>
            <a:prstGeom prst="rect">
              <a:avLst/>
            </a:prstGeom>
            <a:solidFill>
              <a:srgbClr val="336699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2000" dirty="0">
                  <a:solidFill>
                    <a:srgbClr val="FFCC66"/>
                  </a:solidFill>
                </a:rPr>
                <a:t>Ora et </a:t>
              </a:r>
              <a:r>
                <a:rPr lang="de-DE" altLang="de-DE" sz="2000" dirty="0" err="1">
                  <a:solidFill>
                    <a:srgbClr val="FFCC66"/>
                  </a:solidFill>
                </a:rPr>
                <a:t>labora</a:t>
              </a:r>
              <a:r>
                <a:rPr lang="de-DE" altLang="de-DE" sz="2000" dirty="0">
                  <a:solidFill>
                    <a:srgbClr val="FFCC66"/>
                  </a:solidFill>
                </a:rPr>
                <a:t>!</a:t>
              </a:r>
              <a:br>
                <a:rPr lang="de-DE" altLang="de-DE" sz="2000" dirty="0">
                  <a:solidFill>
                    <a:srgbClr val="FFCC66"/>
                  </a:solidFill>
                </a:rPr>
              </a:br>
              <a:r>
                <a:rPr lang="de-DE" altLang="de-DE" sz="2000" dirty="0">
                  <a:solidFill>
                    <a:srgbClr val="FFCC66"/>
                  </a:solidFill>
                </a:rPr>
                <a:t>Bete und arbeite!</a:t>
              </a: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743482" y="3322850"/>
            <a:ext cx="2663825" cy="1355725"/>
            <a:chOff x="975" y="1888"/>
            <a:chExt cx="1678" cy="854"/>
          </a:xfrm>
        </p:grpSpPr>
        <p:pic>
          <p:nvPicPr>
            <p:cNvPr id="4110" name="Picture 26" descr="septem_artes_liberales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3" y="1888"/>
              <a:ext cx="607" cy="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11" name="Text Box 23"/>
            <p:cNvSpPr txBox="1">
              <a:spLocks noChangeArrowheads="1"/>
            </p:cNvSpPr>
            <p:nvPr/>
          </p:nvSpPr>
          <p:spPr bwMode="auto">
            <a:xfrm>
              <a:off x="975" y="2296"/>
              <a:ext cx="1678" cy="446"/>
            </a:xfrm>
            <a:prstGeom prst="rect">
              <a:avLst/>
            </a:prstGeom>
            <a:solidFill>
              <a:srgbClr val="336699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ts val="0"/>
                </a:spcBef>
              </a:pPr>
              <a:r>
                <a:rPr lang="de-DE" altLang="de-DE" sz="2000" dirty="0">
                  <a:solidFill>
                    <a:srgbClr val="FFCC66"/>
                  </a:solidFill>
                </a:rPr>
                <a:t>Humanitas –</a:t>
              </a:r>
            </a:p>
            <a:p>
              <a:pPr algn="ctr" eaLnBrk="1" hangingPunct="1">
                <a:spcBef>
                  <a:spcPts val="0"/>
                </a:spcBef>
              </a:pPr>
              <a:r>
                <a:rPr lang="de-DE" altLang="de-DE" sz="2000" dirty="0">
                  <a:solidFill>
                    <a:srgbClr val="FFCC66"/>
                  </a:solidFill>
                </a:rPr>
                <a:t>Mensch und Wissen</a:t>
              </a:r>
            </a:p>
          </p:txBody>
        </p:sp>
      </p:grp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4067175" y="4673178"/>
            <a:ext cx="4248150" cy="1565275"/>
            <a:chOff x="2562" y="2795"/>
            <a:chExt cx="2676" cy="986"/>
          </a:xfrm>
        </p:grpSpPr>
        <p:pic>
          <p:nvPicPr>
            <p:cNvPr id="4108" name="Picture 19" descr="justitia917437,property=poster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9" y="2795"/>
              <a:ext cx="1014" cy="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9" name="Text Box 17"/>
            <p:cNvSpPr txBox="1">
              <a:spLocks noChangeArrowheads="1"/>
            </p:cNvSpPr>
            <p:nvPr/>
          </p:nvSpPr>
          <p:spPr bwMode="auto">
            <a:xfrm>
              <a:off x="2562" y="3339"/>
              <a:ext cx="2676" cy="442"/>
            </a:xfrm>
            <a:prstGeom prst="rect">
              <a:avLst/>
            </a:prstGeom>
            <a:solidFill>
              <a:srgbClr val="336699">
                <a:alpha val="5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de-DE" altLang="de-DE" sz="2000">
                  <a:solidFill>
                    <a:srgbClr val="FFCC66"/>
                  </a:solidFill>
                </a:rPr>
                <a:t>In dubio pro reo</a:t>
              </a:r>
              <a:br>
                <a:rPr lang="de-DE" altLang="de-DE" sz="2000">
                  <a:solidFill>
                    <a:srgbClr val="FFCC66"/>
                  </a:solidFill>
                </a:rPr>
              </a:br>
              <a:r>
                <a:rPr lang="de-DE" altLang="de-DE" sz="2000">
                  <a:solidFill>
                    <a:srgbClr val="FFCC66"/>
                  </a:solidFill>
                </a:rPr>
                <a:t>Im Zweifelsfall für den Angeklagten</a:t>
              </a:r>
            </a:p>
          </p:txBody>
        </p:sp>
      </p:grpSp>
      <p:grpSp>
        <p:nvGrpSpPr>
          <p:cNvPr id="7" name="Group 34"/>
          <p:cNvGrpSpPr>
            <a:grpSpLocks/>
          </p:cNvGrpSpPr>
          <p:nvPr/>
        </p:nvGrpSpPr>
        <p:grpSpPr bwMode="auto">
          <a:xfrm>
            <a:off x="4084157" y="3249825"/>
            <a:ext cx="2012950" cy="1333500"/>
            <a:chOff x="385" y="2069"/>
            <a:chExt cx="1268" cy="840"/>
          </a:xfrm>
        </p:grpSpPr>
        <p:pic>
          <p:nvPicPr>
            <p:cNvPr id="4105" name="Picture 33" descr="juventus_turin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2" y="2160"/>
              <a:ext cx="451" cy="7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6" name="Picture 32" descr="nivea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2568"/>
              <a:ext cx="767" cy="3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7" name="Picture 31" descr="audi_emblem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" y="2069"/>
              <a:ext cx="736" cy="4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Rechteck 8">
            <a:extLst>
              <a:ext uri="{FF2B5EF4-FFF2-40B4-BE49-F238E27FC236}">
                <a16:creationId xmlns:a16="http://schemas.microsoft.com/office/drawing/2014/main" id="{94327B84-38D8-4E70-8026-39FFEAF039CF}"/>
              </a:ext>
            </a:extLst>
          </p:cNvPr>
          <p:cNvSpPr/>
          <p:nvPr/>
        </p:nvSpPr>
        <p:spPr>
          <a:xfrm>
            <a:off x="5745325" y="2172290"/>
            <a:ext cx="241168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indent="0" algn="ctr" eaLnBrk="1" hangingPunct="1"/>
            <a:r>
              <a:rPr lang="de-DE" altLang="de-DE" sz="3200" b="1" dirty="0">
                <a:ln/>
                <a:solidFill>
                  <a:schemeClr val="accent3"/>
                </a:solidFill>
                <a:latin typeface="Palatino Linotype" panose="02040502050505030304" pitchFamily="18" charset="0"/>
              </a:rPr>
              <a:t>Architektur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134B8E60-EB62-454A-803E-515183A37D5D}"/>
              </a:ext>
            </a:extLst>
          </p:cNvPr>
          <p:cNvSpPr/>
          <p:nvPr/>
        </p:nvSpPr>
        <p:spPr>
          <a:xfrm>
            <a:off x="5828751" y="3906759"/>
            <a:ext cx="195200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indent="0" algn="ctr" eaLnBrk="1" hangingPunct="1"/>
            <a:r>
              <a:rPr lang="de-DE" altLang="de-DE" sz="3200" b="1" dirty="0">
                <a:ln/>
                <a:solidFill>
                  <a:schemeClr val="accent3"/>
                </a:solidFill>
                <a:latin typeface="Palatino Linotype" panose="02040502050505030304" pitchFamily="18" charset="0"/>
              </a:rPr>
              <a:t>„Namen“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A8AD5C71-3826-43CD-8B50-C7429BEE9C76}"/>
              </a:ext>
            </a:extLst>
          </p:cNvPr>
          <p:cNvSpPr/>
          <p:nvPr/>
        </p:nvSpPr>
        <p:spPr>
          <a:xfrm>
            <a:off x="874688" y="5115774"/>
            <a:ext cx="1668860" cy="6094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eaLnBrk="1" hangingPunct="1">
              <a:lnSpc>
                <a:spcPts val="2000"/>
              </a:lnSpc>
            </a:pPr>
            <a:r>
              <a:rPr lang="de-DE" altLang="de-DE" sz="3200" b="1" dirty="0">
                <a:ln/>
                <a:solidFill>
                  <a:schemeClr val="accent3"/>
                </a:solidFill>
                <a:latin typeface="Palatino Linotype" panose="02040502050505030304" pitchFamily="18" charset="0"/>
              </a:rPr>
              <a:t>Kirchen</a:t>
            </a:r>
          </a:p>
          <a:p>
            <a:pPr marL="0" indent="0" eaLnBrk="1" hangingPunct="1">
              <a:lnSpc>
                <a:spcPts val="2000"/>
              </a:lnSpc>
            </a:pPr>
            <a:r>
              <a:rPr lang="de-DE" altLang="de-DE" sz="2000" b="1" dirty="0">
                <a:ln/>
                <a:solidFill>
                  <a:schemeClr val="accent3"/>
                </a:solidFill>
                <a:latin typeface="Palatino Linotype" panose="02040502050505030304" pitchFamily="18" charset="0"/>
              </a:rPr>
              <a:t>(-geschichte)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36680F18-A8E9-48E5-82E8-23D75B0183D2}"/>
              </a:ext>
            </a:extLst>
          </p:cNvPr>
          <p:cNvSpPr/>
          <p:nvPr/>
        </p:nvSpPr>
        <p:spPr>
          <a:xfrm>
            <a:off x="2315588" y="1954802"/>
            <a:ext cx="223140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indent="0" algn="ctr" eaLnBrk="1" hangingPunct="1"/>
            <a:r>
              <a:rPr lang="de-DE" altLang="de-DE" sz="3200" b="1" dirty="0">
                <a:ln/>
                <a:solidFill>
                  <a:schemeClr val="accent3"/>
                </a:solidFill>
                <a:latin typeface="Palatino Linotype" panose="02040502050505030304" pitchFamily="18" charset="0"/>
              </a:rPr>
              <a:t>Redekunst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EA839053-E8A5-4DF3-A7B1-24E0C4C8BE10}"/>
              </a:ext>
            </a:extLst>
          </p:cNvPr>
          <p:cNvSpPr/>
          <p:nvPr/>
        </p:nvSpPr>
        <p:spPr>
          <a:xfrm>
            <a:off x="4188205" y="5043795"/>
            <a:ext cx="266382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indent="0" algn="ctr" eaLnBrk="1" hangingPunct="1"/>
            <a:r>
              <a:rPr lang="de-DE" altLang="de-DE" sz="3200" b="1" dirty="0">
                <a:ln/>
                <a:solidFill>
                  <a:schemeClr val="accent3"/>
                </a:solidFill>
                <a:latin typeface="Palatino Linotype" panose="02040502050505030304" pitchFamily="18" charset="0"/>
              </a:rPr>
              <a:t>Rechtswesen</a:t>
            </a: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A088C724-7B7E-4406-8F36-C1B3B8992F02}"/>
              </a:ext>
            </a:extLst>
          </p:cNvPr>
          <p:cNvSpPr/>
          <p:nvPr/>
        </p:nvSpPr>
        <p:spPr>
          <a:xfrm>
            <a:off x="633870" y="3360375"/>
            <a:ext cx="175635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indent="0" algn="ctr" eaLnBrk="1" hangingPunct="1"/>
            <a:r>
              <a:rPr lang="de-DE" altLang="de-DE" sz="3200" b="1" dirty="0">
                <a:ln/>
                <a:solidFill>
                  <a:schemeClr val="accent3"/>
                </a:solidFill>
                <a:latin typeface="Palatino Linotype" panose="02040502050505030304" pitchFamily="18" charset="0"/>
              </a:rPr>
              <a:t>Bildung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5" grpId="0"/>
      <p:bldP spid="26" grpId="0"/>
      <p:bldP spid="27" grpId="0"/>
      <p:bldP spid="28" grpId="0"/>
      <p:bldP spid="2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4"/>
          <p:cNvGrpSpPr>
            <a:grpSpLocks/>
          </p:cNvGrpSpPr>
          <p:nvPr/>
        </p:nvGrpSpPr>
        <p:grpSpPr bwMode="auto">
          <a:xfrm>
            <a:off x="2051050" y="836613"/>
            <a:ext cx="5461000" cy="1284287"/>
            <a:chOff x="1292" y="527"/>
            <a:chExt cx="3440" cy="809"/>
          </a:xfrm>
        </p:grpSpPr>
        <p:sp>
          <p:nvSpPr>
            <p:cNvPr id="12297" name="Rectangle 5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>
                  <a:solidFill>
                    <a:srgbClr val="79551B"/>
                  </a:solidFill>
                  <a:latin typeface="Palatino Linotype" panose="02040502050505030304" pitchFamily="18" charset="0"/>
                </a:rPr>
                <a:t>Latein an unserer Schule</a:t>
              </a:r>
            </a:p>
          </p:txBody>
        </p:sp>
        <p:pic>
          <p:nvPicPr>
            <p:cNvPr id="12298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4894263" y="4573537"/>
            <a:ext cx="3377563" cy="1284283"/>
          </a:xfrm>
          <a:prstGeom prst="rect">
            <a:avLst/>
          </a:prstGeom>
          <a:noFill/>
          <a:ln w="9525">
            <a:solidFill>
              <a:srgbClr val="79551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400" b="1" dirty="0">
                <a:solidFill>
                  <a:srgbClr val="79551B"/>
                </a:solidFill>
                <a:latin typeface="Times New Roman" panose="02020603050405020304" pitchFamily="18" charset="0"/>
              </a:rPr>
              <a:t>Latinum</a:t>
            </a:r>
            <a:br>
              <a:rPr lang="de-DE" altLang="de-DE" sz="2400" b="1" dirty="0">
                <a:solidFill>
                  <a:srgbClr val="79551B"/>
                </a:solidFill>
                <a:latin typeface="Times New Roman" panose="02020603050405020304" pitchFamily="18" charset="0"/>
              </a:rPr>
            </a:br>
            <a:r>
              <a:rPr lang="de-DE" altLang="de-DE" sz="2400" dirty="0">
                <a:solidFill>
                  <a:srgbClr val="79551B"/>
                </a:solidFill>
                <a:latin typeface="Times New Roman" panose="02020603050405020304" pitchFamily="18" charset="0"/>
              </a:rPr>
              <a:t>nach </a:t>
            </a:r>
            <a:r>
              <a:rPr lang="de-DE" altLang="de-DE" sz="2400" u="sng" dirty="0">
                <a:solidFill>
                  <a:srgbClr val="79551B"/>
                </a:solidFill>
                <a:latin typeface="Times New Roman" panose="02020603050405020304" pitchFamily="18" charset="0"/>
              </a:rPr>
              <a:t>Ende der EF</a:t>
            </a:r>
            <a:r>
              <a:rPr lang="de-DE" altLang="de-DE" sz="2400" dirty="0">
                <a:solidFill>
                  <a:srgbClr val="79551B"/>
                </a:solidFill>
                <a:latin typeface="Times New Roman" panose="02020603050405020304" pitchFamily="18" charset="0"/>
              </a:rPr>
              <a:t> (Jg. 11)</a:t>
            </a:r>
          </a:p>
          <a:p>
            <a:pPr algn="ctr" eaLnBrk="1" hangingPunct="1">
              <a:spcBef>
                <a:spcPts val="0"/>
              </a:spcBef>
            </a:pPr>
            <a:r>
              <a:rPr lang="de-DE" altLang="de-DE" sz="2400" dirty="0">
                <a:solidFill>
                  <a:srgbClr val="79551B"/>
                </a:solidFill>
                <a:latin typeface="Times New Roman" panose="02020603050405020304" pitchFamily="18" charset="0"/>
              </a:rPr>
              <a:t>Note: </a:t>
            </a:r>
            <a:r>
              <a:rPr lang="de-DE" altLang="de-DE" sz="2400" b="1" dirty="0">
                <a:solidFill>
                  <a:srgbClr val="79551B"/>
                </a:solidFill>
                <a:latin typeface="Times New Roman" panose="02020603050405020304" pitchFamily="18" charset="0"/>
              </a:rPr>
              <a:t>mind. 4-</a:t>
            </a:r>
          </a:p>
        </p:txBody>
      </p:sp>
      <p:sp>
        <p:nvSpPr>
          <p:cNvPr id="67595" name="Rectangle 11"/>
          <p:cNvSpPr>
            <a:spLocks noChangeArrowheads="1"/>
          </p:cNvSpPr>
          <p:nvPr/>
        </p:nvSpPr>
        <p:spPr bwMode="auto">
          <a:xfrm>
            <a:off x="1112838" y="2731357"/>
            <a:ext cx="1757362" cy="904875"/>
          </a:xfrm>
          <a:prstGeom prst="rect">
            <a:avLst/>
          </a:prstGeom>
          <a:noFill/>
          <a:ln w="9525">
            <a:solidFill>
              <a:srgbClr val="79551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400" b="1" dirty="0">
                <a:solidFill>
                  <a:srgbClr val="79551B"/>
                </a:solidFill>
                <a:latin typeface="Times New Roman" panose="02020603050405020304" pitchFamily="18" charset="0"/>
              </a:rPr>
              <a:t>Latein</a:t>
            </a:r>
          </a:p>
          <a:p>
            <a:pPr algn="ctr" eaLnBrk="1" hangingPunct="1">
              <a:spcBef>
                <a:spcPct val="20000"/>
              </a:spcBef>
            </a:pPr>
            <a:r>
              <a:rPr lang="de-DE" altLang="de-DE" sz="2400" b="1" dirty="0">
                <a:solidFill>
                  <a:srgbClr val="79551B"/>
                </a:solidFill>
                <a:latin typeface="Times New Roman" panose="02020603050405020304" pitchFamily="18" charset="0"/>
              </a:rPr>
              <a:t>ab Klasse 7</a:t>
            </a:r>
          </a:p>
        </p:txBody>
      </p:sp>
      <p:sp>
        <p:nvSpPr>
          <p:cNvPr id="12296" name="Line 14"/>
          <p:cNvSpPr>
            <a:spLocks noChangeShapeType="1"/>
          </p:cNvSpPr>
          <p:nvPr/>
        </p:nvSpPr>
        <p:spPr bwMode="auto">
          <a:xfrm flipH="1">
            <a:off x="6588224" y="3869840"/>
            <a:ext cx="0" cy="648072"/>
          </a:xfrm>
          <a:prstGeom prst="line">
            <a:avLst/>
          </a:prstGeom>
          <a:noFill/>
          <a:ln w="76200">
            <a:solidFill>
              <a:srgbClr val="79551B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de-DE"/>
          </a:p>
        </p:txBody>
      </p:sp>
      <p:sp>
        <p:nvSpPr>
          <p:cNvPr id="67601" name="Line 17"/>
          <p:cNvSpPr>
            <a:spLocks noChangeShapeType="1"/>
          </p:cNvSpPr>
          <p:nvPr/>
        </p:nvSpPr>
        <p:spPr bwMode="auto">
          <a:xfrm flipV="1">
            <a:off x="2936631" y="3163404"/>
            <a:ext cx="1851380" cy="12289"/>
          </a:xfrm>
          <a:prstGeom prst="line">
            <a:avLst/>
          </a:prstGeom>
          <a:noFill/>
          <a:ln w="50800">
            <a:solidFill>
              <a:srgbClr val="79551B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de-DE"/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23D17D88-DFF8-4968-8B4A-125423506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4263" y="2517996"/>
            <a:ext cx="3377563" cy="1284282"/>
          </a:xfrm>
          <a:prstGeom prst="rect">
            <a:avLst/>
          </a:prstGeom>
          <a:noFill/>
          <a:ln w="9525">
            <a:solidFill>
              <a:srgbClr val="79551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400" b="1" dirty="0">
                <a:solidFill>
                  <a:srgbClr val="79551B"/>
                </a:solidFill>
                <a:latin typeface="Times New Roman" panose="02020603050405020304" pitchFamily="18" charset="0"/>
              </a:rPr>
              <a:t>Kleines Latinum</a:t>
            </a:r>
            <a:br>
              <a:rPr lang="de-DE" altLang="de-DE" sz="2400" dirty="0">
                <a:solidFill>
                  <a:srgbClr val="79551B"/>
                </a:solidFill>
                <a:latin typeface="Times New Roman" panose="02020603050405020304" pitchFamily="18" charset="0"/>
              </a:rPr>
            </a:br>
            <a:r>
              <a:rPr lang="de-DE" altLang="de-DE" sz="2400" dirty="0">
                <a:solidFill>
                  <a:srgbClr val="79551B"/>
                </a:solidFill>
                <a:latin typeface="Times New Roman" panose="02020603050405020304" pitchFamily="18" charset="0"/>
              </a:rPr>
              <a:t>nach </a:t>
            </a:r>
            <a:r>
              <a:rPr lang="de-DE" altLang="de-DE" sz="2400" u="sng" dirty="0">
                <a:solidFill>
                  <a:srgbClr val="79551B"/>
                </a:solidFill>
                <a:latin typeface="Times New Roman" panose="02020603050405020304" pitchFamily="18" charset="0"/>
              </a:rPr>
              <a:t>Ende der 10</a:t>
            </a:r>
            <a:endParaRPr lang="de-DE" altLang="de-DE" sz="2400" dirty="0">
              <a:solidFill>
                <a:srgbClr val="79551B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de-DE" altLang="de-DE" sz="2400" dirty="0">
                <a:solidFill>
                  <a:srgbClr val="79551B"/>
                </a:solidFill>
                <a:latin typeface="Times New Roman" panose="02020603050405020304" pitchFamily="18" charset="0"/>
              </a:rPr>
              <a:t>Note: </a:t>
            </a:r>
            <a:r>
              <a:rPr lang="de-DE" altLang="de-DE" sz="2400" b="1" dirty="0">
                <a:solidFill>
                  <a:srgbClr val="79551B"/>
                </a:solidFill>
                <a:latin typeface="Times New Roman" panose="02020603050405020304" pitchFamily="18" charset="0"/>
              </a:rPr>
              <a:t>mind. 4-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67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1" grpId="0" animBg="1" autoUpdateAnimBg="0"/>
      <p:bldP spid="67595" grpId="0" animBg="1"/>
      <p:bldP spid="12296" grpId="0" animBg="1"/>
      <p:bldP spid="67601" grpId="0" animBg="1"/>
      <p:bldP spid="11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8" name="Group 10"/>
          <p:cNvGrpSpPr>
            <a:grpSpLocks/>
          </p:cNvGrpSpPr>
          <p:nvPr/>
        </p:nvGrpSpPr>
        <p:grpSpPr bwMode="auto">
          <a:xfrm>
            <a:off x="2051050" y="836613"/>
            <a:ext cx="5461000" cy="1284287"/>
            <a:chOff x="1292" y="527"/>
            <a:chExt cx="3440" cy="809"/>
          </a:xfrm>
        </p:grpSpPr>
        <p:sp>
          <p:nvSpPr>
            <p:cNvPr id="13320" name="Rectangle 11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Latein an unserer Schule</a:t>
              </a:r>
            </a:p>
          </p:txBody>
        </p:sp>
        <p:pic>
          <p:nvPicPr>
            <p:cNvPr id="13321" name="Picture 12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2173" name="Rectangle 13"/>
          <p:cNvSpPr>
            <a:spLocks noChangeArrowheads="1"/>
          </p:cNvSpPr>
          <p:nvPr/>
        </p:nvSpPr>
        <p:spPr bwMode="auto">
          <a:xfrm>
            <a:off x="755577" y="4077072"/>
            <a:ext cx="3888429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! Dieser Kurs (als Diff. II) wird nicht angeboten !</a:t>
            </a: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FD3BDA93-2836-4EE0-A68F-47C76C33C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4262" y="4573537"/>
            <a:ext cx="3420000" cy="1284283"/>
          </a:xfrm>
          <a:prstGeom prst="rect">
            <a:avLst/>
          </a:prstGeom>
          <a:noFill/>
          <a:ln w="9525">
            <a:solidFill>
              <a:srgbClr val="79551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400" b="1" dirty="0">
                <a:solidFill>
                  <a:srgbClr val="79551B"/>
                </a:solidFill>
                <a:latin typeface="Times New Roman" panose="02020603050405020304" pitchFamily="18" charset="0"/>
              </a:rPr>
              <a:t>Latinum</a:t>
            </a:r>
            <a:br>
              <a:rPr lang="de-DE" altLang="de-DE" sz="2400" b="1" dirty="0">
                <a:solidFill>
                  <a:srgbClr val="79551B"/>
                </a:solidFill>
                <a:latin typeface="Times New Roman" panose="02020603050405020304" pitchFamily="18" charset="0"/>
              </a:rPr>
            </a:br>
            <a:r>
              <a:rPr lang="de-DE" altLang="de-DE" sz="2400" dirty="0">
                <a:solidFill>
                  <a:srgbClr val="79551B"/>
                </a:solidFill>
                <a:latin typeface="Times New Roman" panose="02020603050405020304" pitchFamily="18" charset="0"/>
              </a:rPr>
              <a:t>nach </a:t>
            </a:r>
            <a:r>
              <a:rPr lang="de-DE" altLang="de-DE" sz="2400" u="sng" dirty="0">
                <a:solidFill>
                  <a:srgbClr val="79551B"/>
                </a:solidFill>
                <a:latin typeface="Times New Roman" panose="02020603050405020304" pitchFamily="18" charset="0"/>
              </a:rPr>
              <a:t>Ende der Q1</a:t>
            </a:r>
            <a:r>
              <a:rPr lang="de-DE" altLang="de-DE" sz="2400" dirty="0">
                <a:solidFill>
                  <a:srgbClr val="79551B"/>
                </a:solidFill>
                <a:latin typeface="Times New Roman" panose="02020603050405020304" pitchFamily="18" charset="0"/>
              </a:rPr>
              <a:t> (Jg. 12)</a:t>
            </a:r>
          </a:p>
          <a:p>
            <a:pPr algn="ctr" eaLnBrk="1" hangingPunct="1">
              <a:spcBef>
                <a:spcPts val="0"/>
              </a:spcBef>
            </a:pPr>
            <a:r>
              <a:rPr lang="de-DE" altLang="de-DE" sz="2400" dirty="0">
                <a:solidFill>
                  <a:srgbClr val="79551B"/>
                </a:solidFill>
                <a:latin typeface="Times New Roman" panose="02020603050405020304" pitchFamily="18" charset="0"/>
              </a:rPr>
              <a:t>Note: </a:t>
            </a:r>
            <a:r>
              <a:rPr lang="de-DE" altLang="de-DE" sz="2400" b="1" dirty="0">
                <a:solidFill>
                  <a:srgbClr val="79551B"/>
                </a:solidFill>
                <a:latin typeface="Times New Roman" panose="02020603050405020304" pitchFamily="18" charset="0"/>
              </a:rPr>
              <a:t>mind. 05 Pkt.</a:t>
            </a:r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CD1CE650-EBBF-4B76-850D-0F3E64857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16" y="2731357"/>
            <a:ext cx="1754584" cy="904875"/>
          </a:xfrm>
          <a:prstGeom prst="rect">
            <a:avLst/>
          </a:prstGeom>
          <a:noFill/>
          <a:ln w="9525">
            <a:solidFill>
              <a:srgbClr val="79551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de-DE" altLang="de-DE" sz="2400" b="1" dirty="0">
                <a:solidFill>
                  <a:srgbClr val="79551B"/>
                </a:solidFill>
                <a:latin typeface="Times New Roman" panose="02020603050405020304" pitchFamily="18" charset="0"/>
              </a:rPr>
              <a:t>Latein</a:t>
            </a:r>
          </a:p>
          <a:p>
            <a:pPr algn="ctr" eaLnBrk="1" hangingPunct="1">
              <a:spcBef>
                <a:spcPct val="20000"/>
              </a:spcBef>
            </a:pPr>
            <a:r>
              <a:rPr lang="de-DE" altLang="de-DE" sz="24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ab Klasse 9</a:t>
            </a:r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id="{8105E61A-C95E-4321-A947-622BC0DD2E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88224" y="3861048"/>
            <a:ext cx="0" cy="648072"/>
          </a:xfrm>
          <a:prstGeom prst="line">
            <a:avLst/>
          </a:prstGeom>
          <a:noFill/>
          <a:ln w="76200">
            <a:solidFill>
              <a:srgbClr val="79551B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de-DE"/>
          </a:p>
        </p:txBody>
      </p:sp>
      <p:sp>
        <p:nvSpPr>
          <p:cNvPr id="15" name="Line 17">
            <a:extLst>
              <a:ext uri="{FF2B5EF4-FFF2-40B4-BE49-F238E27FC236}">
                <a16:creationId xmlns:a16="http://schemas.microsoft.com/office/drawing/2014/main" id="{8A5AAAB9-FD8F-429D-99E2-352309FB13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36631" y="3163404"/>
            <a:ext cx="1851380" cy="12289"/>
          </a:xfrm>
          <a:prstGeom prst="line">
            <a:avLst/>
          </a:prstGeom>
          <a:noFill/>
          <a:ln w="50800">
            <a:solidFill>
              <a:srgbClr val="79551B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de-DE"/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51531CCE-9141-426B-B412-E5C8A35BD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4262" y="2517996"/>
            <a:ext cx="3420000" cy="1284282"/>
          </a:xfrm>
          <a:prstGeom prst="rect">
            <a:avLst/>
          </a:prstGeom>
          <a:noFill/>
          <a:ln w="9525">
            <a:solidFill>
              <a:srgbClr val="79551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400" dirty="0">
                <a:solidFill>
                  <a:srgbClr val="79551B"/>
                </a:solidFill>
                <a:latin typeface="Times New Roman" panose="02020603050405020304" pitchFamily="18" charset="0"/>
              </a:rPr>
              <a:t>Kleines Latinum</a:t>
            </a:r>
            <a:br>
              <a:rPr lang="de-DE" altLang="de-DE" sz="2400" dirty="0">
                <a:solidFill>
                  <a:srgbClr val="79551B"/>
                </a:solidFill>
                <a:latin typeface="Times New Roman" panose="02020603050405020304" pitchFamily="18" charset="0"/>
              </a:rPr>
            </a:br>
            <a:r>
              <a:rPr lang="de-DE" altLang="de-DE" sz="2400" dirty="0">
                <a:solidFill>
                  <a:srgbClr val="79551B"/>
                </a:solidFill>
                <a:latin typeface="Times New Roman" panose="02020603050405020304" pitchFamily="18" charset="0"/>
              </a:rPr>
              <a:t>nach </a:t>
            </a:r>
            <a:r>
              <a:rPr lang="de-DE" altLang="de-DE" sz="2400" u="sng" dirty="0">
                <a:solidFill>
                  <a:srgbClr val="79551B"/>
                </a:solidFill>
                <a:latin typeface="Times New Roman" panose="02020603050405020304" pitchFamily="18" charset="0"/>
              </a:rPr>
              <a:t>Ende der EF</a:t>
            </a:r>
            <a:r>
              <a:rPr lang="de-DE" altLang="de-DE" sz="2400" dirty="0">
                <a:solidFill>
                  <a:srgbClr val="79551B"/>
                </a:solidFill>
                <a:latin typeface="Times New Roman" panose="02020603050405020304" pitchFamily="18" charset="0"/>
              </a:rPr>
              <a:t> (Jg. 11)</a:t>
            </a:r>
          </a:p>
          <a:p>
            <a:pPr algn="ctr" eaLnBrk="1" hangingPunct="1">
              <a:spcBef>
                <a:spcPts val="0"/>
              </a:spcBef>
            </a:pPr>
            <a:r>
              <a:rPr lang="de-DE" altLang="de-DE" sz="2400" dirty="0">
                <a:solidFill>
                  <a:srgbClr val="79551B"/>
                </a:solidFill>
                <a:latin typeface="Times New Roman" panose="02020603050405020304" pitchFamily="18" charset="0"/>
              </a:rPr>
              <a:t>Note: </a:t>
            </a:r>
            <a:r>
              <a:rPr lang="de-DE" altLang="de-DE" sz="2400" b="1" dirty="0">
                <a:solidFill>
                  <a:srgbClr val="79551B"/>
                </a:solidFill>
                <a:latin typeface="Times New Roman" panose="02020603050405020304" pitchFamily="18" charset="0"/>
              </a:rPr>
              <a:t>mind. 4-</a:t>
            </a: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BC6AA7C-9333-4F96-951B-EFF5912CA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4837931"/>
            <a:ext cx="3888429" cy="460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de-DE" altLang="de-DE" sz="2200" dirty="0">
                <a:solidFill>
                  <a:srgbClr val="FF0000"/>
                </a:solidFill>
                <a:latin typeface="Times New Roman" panose="02020603050405020304" pitchFamily="18" charset="0"/>
              </a:rPr>
              <a:t>(im Gegensatz zu Französisch)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xit" presetSubtype="3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" presetClass="exit" presetSubtype="3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3" grpId="0"/>
      <p:bldP spid="12" grpId="0" animBg="1" autoUpdateAnimBg="0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 autoUpdateAnimBg="0"/>
      <p:bldP spid="16" grpId="1" animBg="1"/>
      <p:bldP spid="1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4"/>
          <p:cNvGrpSpPr>
            <a:grpSpLocks/>
          </p:cNvGrpSpPr>
          <p:nvPr/>
        </p:nvGrpSpPr>
        <p:grpSpPr bwMode="auto">
          <a:xfrm>
            <a:off x="1908175" y="836613"/>
            <a:ext cx="5603875" cy="1284287"/>
            <a:chOff x="1292" y="527"/>
            <a:chExt cx="3440" cy="809"/>
          </a:xfrm>
        </p:grpSpPr>
        <p:sp>
          <p:nvSpPr>
            <p:cNvPr id="14342" name="Rectangle 5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u="sng">
                  <a:solidFill>
                    <a:srgbClr val="79551B"/>
                  </a:solidFill>
                  <a:latin typeface="Palatino Linotype" panose="02040502050505030304" pitchFamily="18" charset="0"/>
                </a:rPr>
                <a:t>Latein</a:t>
              </a:r>
              <a:r>
                <a:rPr lang="de-DE" altLang="de-DE" sz="4000" b="1" u="sng">
                  <a:solidFill>
                    <a:srgbClr val="79551B"/>
                  </a:solidFill>
                  <a:latin typeface="Palatino Linotype" panose="02040502050505030304" pitchFamily="18" charset="0"/>
                </a:rPr>
                <a:t>unterricht</a:t>
              </a:r>
            </a:p>
          </p:txBody>
        </p:sp>
        <p:pic>
          <p:nvPicPr>
            <p:cNvPr id="14343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1448807" y="2420888"/>
            <a:ext cx="6302375" cy="74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Übersetzen lateinischer Texte ins Deutsche (nicht umgekehrt);</a:t>
            </a:r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1448807" y="4702265"/>
            <a:ext cx="6446838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Verschiedenste (auch spielerische) Übungen zu Grammatik und Wortschatz (u.a. </a:t>
            </a:r>
            <a:r>
              <a:rPr lang="de-DE" altLang="de-DE" sz="2400" noProof="1">
                <a:solidFill>
                  <a:srgbClr val="79551B"/>
                </a:solidFill>
                <a:latin typeface="Palatino Linotype" panose="02040502050505030304" pitchFamily="18" charset="0"/>
              </a:rPr>
              <a:t>Dekli</a:t>
            </a: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-nieren und Konjugieren);</a:t>
            </a: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1438275" y="3212976"/>
            <a:ext cx="6230938" cy="14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Keine Probleme mit der Aussprache: Unterrichtssprache ist Deutsch; wir lesen lat. Texte bzw. Sätze vor und betonen dann so wie im Deutschen.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9" grpId="0" build="allAtOnce"/>
      <p:bldP spid="69640" grpId="0" build="allAtOnce"/>
      <p:bldP spid="8" grpId="0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4"/>
          <p:cNvGrpSpPr>
            <a:grpSpLocks/>
          </p:cNvGrpSpPr>
          <p:nvPr/>
        </p:nvGrpSpPr>
        <p:grpSpPr bwMode="auto">
          <a:xfrm>
            <a:off x="1908175" y="836613"/>
            <a:ext cx="5603875" cy="1284287"/>
            <a:chOff x="1292" y="527"/>
            <a:chExt cx="3440" cy="809"/>
          </a:xfrm>
        </p:grpSpPr>
        <p:sp>
          <p:nvSpPr>
            <p:cNvPr id="15365" name="Rectangle 5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u="sng">
                  <a:solidFill>
                    <a:srgbClr val="79551B"/>
                  </a:solidFill>
                  <a:latin typeface="Palatino Linotype" panose="02040502050505030304" pitchFamily="18" charset="0"/>
                </a:rPr>
                <a:t>Latein</a:t>
              </a:r>
              <a:r>
                <a:rPr lang="de-DE" altLang="de-DE" sz="4000" b="1" u="sng">
                  <a:solidFill>
                    <a:srgbClr val="79551B"/>
                  </a:solidFill>
                  <a:latin typeface="Palatino Linotype" panose="02040502050505030304" pitchFamily="18" charset="0"/>
                </a:rPr>
                <a:t>unterricht</a:t>
              </a:r>
            </a:p>
          </p:txBody>
        </p:sp>
        <p:pic>
          <p:nvPicPr>
            <p:cNvPr id="15366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1434551" y="2162938"/>
            <a:ext cx="6662738" cy="136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Beschäftigung mit der Geschichte und Kultur der Antike und  deren Fortwirken in Mittel-alter und Neuzeit bis in die Gegenwart;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1434551" y="5086375"/>
            <a:ext cx="6367258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EF: Reflektieren und Interpretieren von lateinischen Originaltexten (z.B. sprachlich-stilistische Analyse; Cicero, Ovid);</a:t>
            </a:r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id="{32D4487D-1916-4DDA-AAE0-4B7A6C253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4551" y="3429001"/>
            <a:ext cx="6367258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Jg. 7-9: Lehrbuchphase (Erarbeitung der lat. Grammatik und des Grundwortschatzes);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CF801126-C89C-4C6A-BC20-9B4ED9176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4551" y="4208958"/>
            <a:ext cx="6367258" cy="830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Jg. 10: Übergangslektüre (u.a. Asterix auf Latein);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3" grpId="0" build="allAtOnce"/>
      <p:bldP spid="7" grpId="0" build="allAtOnce"/>
      <p:bldP spid="10" grpId="0" build="allAtOnce"/>
      <p:bldP spid="11" grpId="0" build="allAtOnce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4"/>
          <p:cNvGrpSpPr>
            <a:grpSpLocks/>
          </p:cNvGrpSpPr>
          <p:nvPr/>
        </p:nvGrpSpPr>
        <p:grpSpPr bwMode="auto">
          <a:xfrm>
            <a:off x="1908175" y="836613"/>
            <a:ext cx="5603875" cy="1284287"/>
            <a:chOff x="1292" y="527"/>
            <a:chExt cx="3440" cy="809"/>
          </a:xfrm>
        </p:grpSpPr>
        <p:sp>
          <p:nvSpPr>
            <p:cNvPr id="15365" name="Rectangle 5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Latein</a:t>
              </a:r>
              <a:r>
                <a:rPr lang="de-DE" altLang="de-DE" sz="4000" b="1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unterricht</a:t>
              </a:r>
            </a:p>
          </p:txBody>
        </p:sp>
        <p:pic>
          <p:nvPicPr>
            <p:cNvPr id="15366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1434551" y="1880880"/>
            <a:ext cx="2267737" cy="4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Exkursionen:</a:t>
            </a:r>
          </a:p>
        </p:txBody>
      </p:sp>
      <p:sp>
        <p:nvSpPr>
          <p:cNvPr id="2" name="Rechteck 1"/>
          <p:cNvSpPr/>
          <p:nvPr/>
        </p:nvSpPr>
        <p:spPr>
          <a:xfrm>
            <a:off x="2069708" y="2420888"/>
            <a:ext cx="22677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indent="-1762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Xanten (Jg. 8)</a:t>
            </a:r>
          </a:p>
        </p:txBody>
      </p:sp>
      <p:sp>
        <p:nvSpPr>
          <p:cNvPr id="9" name="Rechteck 8"/>
          <p:cNvSpPr/>
          <p:nvPr/>
        </p:nvSpPr>
        <p:spPr>
          <a:xfrm>
            <a:off x="4670384" y="5190291"/>
            <a:ext cx="34518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>
              <a:buFont typeface="Arial" panose="020B0604020202020204" pitchFamily="34" charset="0"/>
              <a:buChar char="•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Studienfahrt an den Golf von Neapel (Q 2)</a:t>
            </a:r>
            <a:endParaRPr lang="de-DE" sz="2400" dirty="0">
              <a:solidFill>
                <a:srgbClr val="79551B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26" name="Picture 2" descr="Quelle: https://www.land.nrw/de/neue-attraktionen-im-archaeologischen-park-xanten">
            <a:extLst>
              <a:ext uri="{FF2B5EF4-FFF2-40B4-BE49-F238E27FC236}">
                <a16:creationId xmlns:a16="http://schemas.microsoft.com/office/drawing/2014/main" id="{77B7C4E7-2080-4A13-B5C9-B1F1B97FB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897" y="2334569"/>
            <a:ext cx="3898530" cy="2188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B5ABABD0-AE44-4F7A-A7B8-54D6A65C132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258" y="3888018"/>
            <a:ext cx="3901440" cy="2189480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FD5D2430-9D3F-4716-B1C2-C6909F945AE3}"/>
              </a:ext>
            </a:extLst>
          </p:cNvPr>
          <p:cNvSpPr/>
          <p:nvPr/>
        </p:nvSpPr>
        <p:spPr>
          <a:xfrm>
            <a:off x="4926622" y="4523431"/>
            <a:ext cx="3347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dirty="0">
                <a:solidFill>
                  <a:srgbClr val="79551B"/>
                </a:solidFill>
                <a:latin typeface="Palatino Linotype" panose="02040502050505030304" pitchFamily="18" charset="0"/>
              </a:rPr>
              <a:t>Bild-Quelle</a:t>
            </a:r>
            <a:r>
              <a:rPr lang="de-DE" sz="1000" dirty="0">
                <a:solidFill>
                  <a:schemeClr val="accent6">
                    <a:lumMod val="50000"/>
                  </a:schemeClr>
                </a:solidFill>
                <a:latin typeface="Palatino Linotype" panose="02040502050505030304" pitchFamily="18" charset="0"/>
              </a:rPr>
              <a:t>: </a:t>
            </a:r>
            <a:r>
              <a:rPr lang="de-DE" sz="1000" dirty="0">
                <a:solidFill>
                  <a:schemeClr val="accent6">
                    <a:lumMod val="50000"/>
                  </a:schemeClr>
                </a:solidFill>
                <a:latin typeface="Palatino Linotype" panose="0204050205050503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https://www.land.nrw/</a:t>
            </a:r>
            <a:br>
              <a:rPr lang="de-DE" sz="1000" dirty="0">
                <a:solidFill>
                  <a:schemeClr val="accent6">
                    <a:lumMod val="50000"/>
                  </a:schemeClr>
                </a:solidFill>
                <a:latin typeface="Palatino Linotype" panose="0204050205050503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de-DE" sz="1000" dirty="0">
                <a:solidFill>
                  <a:schemeClr val="accent6">
                    <a:lumMod val="50000"/>
                  </a:schemeClr>
                </a:solidFill>
                <a:latin typeface="Palatino Linotype" panose="0204050205050503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de/</a:t>
            </a:r>
            <a:r>
              <a:rPr lang="de-DE" sz="1000" noProof="1">
                <a:solidFill>
                  <a:schemeClr val="accent6">
                    <a:lumMod val="50000"/>
                  </a:schemeClr>
                </a:solidFill>
                <a:latin typeface="Palatino Linotype" panose="0204050205050503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neue-attraktionen-im-archaeologischen-park-xanten</a:t>
            </a:r>
            <a:endParaRPr lang="de-DE" sz="1000" noProof="1">
              <a:solidFill>
                <a:schemeClr val="accent6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872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5"/>
          <p:cNvSpPr>
            <a:spLocks noChangeArrowheads="1"/>
          </p:cNvSpPr>
          <p:nvPr/>
        </p:nvSpPr>
        <p:spPr bwMode="auto">
          <a:xfrm>
            <a:off x="1908175" y="1722647"/>
            <a:ext cx="3105999" cy="734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73050" indent="-273050" eaLnBrk="1" hangingPunct="1">
              <a:buFont typeface="Arial" panose="020B0604020202020204" pitchFamily="34" charset="0"/>
              <a:buChar char="•"/>
            </a:pPr>
            <a:r>
              <a:rPr lang="de-DE" altLang="de-DE" b="1" dirty="0">
                <a:solidFill>
                  <a:srgbClr val="79551B"/>
                </a:solidFill>
                <a:latin typeface="Palatino Linotype" panose="02040502050505030304" pitchFamily="18" charset="0"/>
              </a:rPr>
              <a:t>unser Lehrbuch</a:t>
            </a: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179512" y="1697831"/>
            <a:ext cx="6230938" cy="115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endParaRPr lang="de-DE" altLang="de-DE" sz="2400" dirty="0">
              <a:solidFill>
                <a:srgbClr val="79551B"/>
              </a:solidFill>
              <a:latin typeface="Palatino Linotype" panose="02040502050505030304" pitchFamily="18" charset="0"/>
            </a:endParaRPr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A2FB7A90-B838-4F55-9740-73417E2C79D5}"/>
              </a:ext>
            </a:extLst>
          </p:cNvPr>
          <p:cNvGrpSpPr>
            <a:grpSpLocks/>
          </p:cNvGrpSpPr>
          <p:nvPr/>
        </p:nvGrpSpPr>
        <p:grpSpPr bwMode="auto">
          <a:xfrm>
            <a:off x="1908175" y="836613"/>
            <a:ext cx="5603875" cy="1284287"/>
            <a:chOff x="1292" y="527"/>
            <a:chExt cx="3440" cy="809"/>
          </a:xfrm>
        </p:grpSpPr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31A96605-0D42-4F15-9AD9-3FE84D1614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Latein</a:t>
              </a:r>
              <a:r>
                <a:rPr lang="de-DE" altLang="de-DE" sz="4000" b="1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unterricht</a:t>
              </a:r>
            </a:p>
          </p:txBody>
        </p:sp>
        <p:pic>
          <p:nvPicPr>
            <p:cNvPr id="12" name="Picture 6" descr="pompeji_gelehrte_frau1">
              <a:extLst>
                <a:ext uri="{FF2B5EF4-FFF2-40B4-BE49-F238E27FC236}">
                  <a16:creationId xmlns:a16="http://schemas.microsoft.com/office/drawing/2014/main" id="{0BDFE233-A4F4-4CAF-8DB4-4205A7AE4B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Rectangle 5">
            <a:extLst>
              <a:ext uri="{FF2B5EF4-FFF2-40B4-BE49-F238E27FC236}">
                <a16:creationId xmlns:a16="http://schemas.microsoft.com/office/drawing/2014/main" id="{B76D9CFD-19E8-4110-95B6-C18535238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5816" y="2688272"/>
            <a:ext cx="1129715" cy="59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de-DE" sz="2400" b="1" noProof="1">
                <a:solidFill>
                  <a:srgbClr val="79551B"/>
                </a:solidFill>
                <a:latin typeface="Palatino Linotype" panose="02040502050505030304" pitchFamily="18" charset="0"/>
              </a:rPr>
              <a:t>prima.</a:t>
            </a: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 </a:t>
            </a:r>
          </a:p>
        </p:txBody>
      </p:sp>
      <p:pic>
        <p:nvPicPr>
          <p:cNvPr id="2050" name="Picture 2" descr="40501 Band 1">
            <a:extLst>
              <a:ext uri="{FF2B5EF4-FFF2-40B4-BE49-F238E27FC236}">
                <a16:creationId xmlns:a16="http://schemas.microsoft.com/office/drawing/2014/main" id="{6CB5F0D4-F2EF-4B0F-B4E5-D22C8F316E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615" y="2392524"/>
            <a:ext cx="1623529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5">
            <a:extLst>
              <a:ext uri="{FF2B5EF4-FFF2-40B4-BE49-F238E27FC236}">
                <a16:creationId xmlns:a16="http://schemas.microsoft.com/office/drawing/2014/main" id="{44A1692C-19A9-46F1-BE82-EC1163952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999" y="4581128"/>
            <a:ext cx="7200000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Wingdings" panose="05000000000000000000" pitchFamily="2" charset="2"/>
              <a:buChar char="ü"/>
            </a:pPr>
            <a:r>
              <a:rPr lang="de-DE" altLang="de-DE" sz="2000" dirty="0">
                <a:solidFill>
                  <a:srgbClr val="79551B"/>
                </a:solidFill>
                <a:latin typeface="Palatino Linotype" panose="02040502050505030304" pitchFamily="18" charset="0"/>
              </a:rPr>
              <a:t>modernes Lehrwerk mit allen Begleit- und Zusatzmaterialen (u.a. Lernsoftware);</a:t>
            </a:r>
          </a:p>
          <a:p>
            <a:pPr marL="342900" indent="-342900" eaLnBrk="1" hangingPunct="1">
              <a:buFont typeface="Wingdings" panose="05000000000000000000" pitchFamily="2" charset="2"/>
              <a:buChar char="ü"/>
            </a:pPr>
            <a:r>
              <a:rPr lang="de-DE" altLang="de-DE" sz="2000" dirty="0">
                <a:solidFill>
                  <a:srgbClr val="79551B"/>
                </a:solidFill>
                <a:latin typeface="Palatino Linotype" panose="02040502050505030304" pitchFamily="18" charset="0"/>
              </a:rPr>
              <a:t>abgestimmt auf KLP und Medienkompetenzrahmen NRW;</a:t>
            </a:r>
          </a:p>
          <a:p>
            <a:pPr marL="342900" indent="-342900" eaLnBrk="1" hangingPunct="1">
              <a:buFont typeface="Wingdings" panose="05000000000000000000" pitchFamily="2" charset="2"/>
              <a:buChar char="ü"/>
            </a:pPr>
            <a:r>
              <a:rPr lang="de-DE" altLang="de-DE" sz="2000" dirty="0">
                <a:solidFill>
                  <a:srgbClr val="79551B"/>
                </a:solidFill>
                <a:latin typeface="Palatino Linotype" panose="02040502050505030304" pitchFamily="18" charset="0"/>
              </a:rPr>
              <a:t>aus dem </a:t>
            </a:r>
            <a:r>
              <a:rPr lang="de-DE" altLang="de-DE" sz="2000" noProof="1">
                <a:solidFill>
                  <a:srgbClr val="79551B"/>
                </a:solidFill>
                <a:latin typeface="Palatino Linotype" panose="02040502050505030304" pitchFamily="18" charset="0"/>
              </a:rPr>
              <a:t>C.C.Buchner</a:t>
            </a:r>
            <a:r>
              <a:rPr lang="de-DE" altLang="de-DE" sz="2000" dirty="0">
                <a:solidFill>
                  <a:srgbClr val="79551B"/>
                </a:solidFill>
                <a:latin typeface="Palatino Linotype" panose="02040502050505030304" pitchFamily="18" charset="0"/>
              </a:rPr>
              <a:t>-Verlag, der besonders in den alten Sprachen „breit aufgestellt ist“;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4"/>
          <p:cNvGrpSpPr>
            <a:grpSpLocks/>
          </p:cNvGrpSpPr>
          <p:nvPr/>
        </p:nvGrpSpPr>
        <p:grpSpPr bwMode="auto">
          <a:xfrm>
            <a:off x="2051050" y="836613"/>
            <a:ext cx="5461000" cy="1284287"/>
            <a:chOff x="1292" y="527"/>
            <a:chExt cx="3440" cy="809"/>
          </a:xfrm>
        </p:grpSpPr>
        <p:sp>
          <p:nvSpPr>
            <p:cNvPr id="22532" name="Rectangle 5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>
                  <a:solidFill>
                    <a:srgbClr val="79551B"/>
                  </a:solidFill>
                  <a:latin typeface="Palatino Linotype" panose="02040502050505030304" pitchFamily="18" charset="0"/>
                </a:rPr>
                <a:t>Latein am LFG</a:t>
              </a:r>
            </a:p>
          </p:txBody>
        </p:sp>
        <p:pic>
          <p:nvPicPr>
            <p:cNvPr id="22533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531" name="Rectangle 9"/>
          <p:cNvSpPr>
            <a:spLocks noChangeArrowheads="1"/>
          </p:cNvSpPr>
          <p:nvPr/>
        </p:nvSpPr>
        <p:spPr bwMode="auto">
          <a:xfrm>
            <a:off x="1110716" y="5077545"/>
            <a:ext cx="7272808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Weitere Informationen und Beratung erteilen Ihnen gerne die Schulleitung sowie die Klassen- und Fachlehrer.</a:t>
            </a: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863526" y="1859852"/>
            <a:ext cx="5256287" cy="731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de-DE" altLang="de-DE" sz="3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Danke für Ihr Interesse!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792D6A95-4D63-46F8-A966-23643ABD1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16" y="3789040"/>
            <a:ext cx="7272808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Für weitere Fragen stehe ich gerne zur Verfügung. </a:t>
            </a:r>
          </a:p>
          <a:p>
            <a:pPr marL="273050" indent="0" eaLnBrk="1" hangingPunct="1"/>
            <a:r>
              <a:rPr lang="de-DE" altLang="de-DE" sz="2400" noProof="1">
                <a:solidFill>
                  <a:srgbClr val="79551B"/>
                </a:solidFill>
                <a:latin typeface="Palatino Linotype" panose="02040502050505030304" pitchFamily="18" charset="0"/>
              </a:rPr>
              <a:t>E-mail</a:t>
            </a: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: m-j@mersch-justus.de</a:t>
            </a:r>
          </a:p>
          <a:p>
            <a:pPr marL="273050" indent="0" eaLnBrk="1" hangingPunct="1"/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Tel.: 05207/9240721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EA0ED449-7D2D-4E66-A8F0-B4FB9C7E7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16" y="2564904"/>
            <a:ext cx="7272808" cy="1080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Diese Präsentation steht zum Download bereit unter: </a:t>
            </a:r>
            <a:r>
              <a:rPr lang="de-DE" altLang="de-DE" sz="2400" dirty="0">
                <a:solidFill>
                  <a:schemeClr val="accent6">
                    <a:lumMod val="50000"/>
                  </a:schemeClr>
                </a:solidFill>
                <a:latin typeface="Palatino Linotype" panose="0204050205050503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www.um-j.de</a:t>
            </a: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 &gt; Latein &gt; Latein am LFG &gt; Latein als 2. Fremdsprache</a:t>
            </a:r>
            <a:endParaRPr lang="de-DE" altLang="de-DE" sz="2400" i="1" dirty="0">
              <a:solidFill>
                <a:srgbClr val="79551B"/>
              </a:solidFill>
              <a:latin typeface="Palatino Linotype" panose="0204050205050503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4"/>
          <p:cNvGrpSpPr>
            <a:grpSpLocks/>
          </p:cNvGrpSpPr>
          <p:nvPr/>
        </p:nvGrpSpPr>
        <p:grpSpPr bwMode="auto">
          <a:xfrm>
            <a:off x="1430868" y="836613"/>
            <a:ext cx="6081182" cy="1944686"/>
            <a:chOff x="999" y="527"/>
            <a:chExt cx="3733" cy="1225"/>
          </a:xfrm>
        </p:grpSpPr>
        <p:sp>
          <p:nvSpPr>
            <p:cNvPr id="15365" name="Rectangle 5"/>
            <p:cNvSpPr>
              <a:spLocks noChangeArrowheads="1"/>
            </p:cNvSpPr>
            <p:nvPr/>
          </p:nvSpPr>
          <p:spPr bwMode="auto">
            <a:xfrm>
              <a:off x="999" y="667"/>
              <a:ext cx="2495" cy="10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Aft>
                  <a:spcPts val="1200"/>
                </a:spcAft>
              </a:pPr>
              <a:r>
                <a:rPr lang="de-DE" altLang="de-DE" sz="4000" b="1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Latein ?!</a:t>
              </a:r>
            </a:p>
            <a:p>
              <a:pPr algn="r" eaLnBrk="1" hangingPunct="1">
                <a:spcAft>
                  <a:spcPts val="0"/>
                </a:spcAft>
              </a:pPr>
              <a:r>
                <a:rPr lang="de-DE" altLang="de-DE" sz="4000" b="1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ein Überblick</a:t>
              </a:r>
            </a:p>
          </p:txBody>
        </p:sp>
        <p:pic>
          <p:nvPicPr>
            <p:cNvPr id="15366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2707739" y="2942976"/>
            <a:ext cx="2788457" cy="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b="1" dirty="0">
                <a:solidFill>
                  <a:srgbClr val="79551B"/>
                </a:solidFill>
                <a:latin typeface="Palatino Linotype" panose="02040502050505030304" pitchFamily="18" charset="0"/>
              </a:rPr>
              <a:t>Warum Latein?</a:t>
            </a:r>
          </a:p>
        </p:txBody>
      </p:sp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2705422" y="4479400"/>
            <a:ext cx="40617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b="1" dirty="0">
                <a:solidFill>
                  <a:srgbClr val="79551B"/>
                </a:solidFill>
                <a:latin typeface="Palatino Linotype" panose="02040502050505030304" pitchFamily="18" charset="0"/>
              </a:rPr>
              <a:t>Latein an unserer Schule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2699792" y="3549140"/>
            <a:ext cx="4061718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b="1" dirty="0">
                <a:solidFill>
                  <a:srgbClr val="79551B"/>
                </a:solidFill>
                <a:latin typeface="Palatino Linotype" panose="02040502050505030304" pitchFamily="18" charset="0"/>
              </a:rPr>
              <a:t>Latein oder Französisch?</a:t>
            </a:r>
            <a:br>
              <a:rPr lang="de-DE" altLang="de-DE" sz="2400" b="1" dirty="0">
                <a:solidFill>
                  <a:srgbClr val="79551B"/>
                </a:solidFill>
                <a:latin typeface="Palatino Linotype" panose="02040502050505030304" pitchFamily="18" charset="0"/>
              </a:rPr>
            </a:br>
            <a:r>
              <a:rPr lang="de-DE" altLang="de-DE" sz="2400" b="1" dirty="0">
                <a:solidFill>
                  <a:srgbClr val="79551B"/>
                </a:solidFill>
                <a:latin typeface="Palatino Linotype" panose="02040502050505030304" pitchFamily="18" charset="0"/>
              </a:rPr>
              <a:t>Überlegungen zur Wahl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2707739" y="5007229"/>
            <a:ext cx="279551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b="1" dirty="0">
                <a:solidFill>
                  <a:srgbClr val="79551B"/>
                </a:solidFill>
                <a:latin typeface="Palatino Linotype" panose="02040502050505030304" pitchFamily="18" charset="0"/>
              </a:rPr>
              <a:t>Latein</a:t>
            </a:r>
            <a:r>
              <a:rPr lang="de-DE" altLang="de-DE" sz="2400" b="1" u="sng" dirty="0">
                <a:solidFill>
                  <a:srgbClr val="79551B"/>
                </a:solidFill>
                <a:latin typeface="Palatino Linotype" panose="02040502050505030304" pitchFamily="18" charset="0"/>
              </a:rPr>
              <a:t>unterricht</a:t>
            </a:r>
          </a:p>
        </p:txBody>
      </p:sp>
    </p:spTree>
    <p:extLst>
      <p:ext uri="{BB962C8B-B14F-4D97-AF65-F5344CB8AC3E}">
        <p14:creationId xmlns:p14="http://schemas.microsoft.com/office/powerpoint/2010/main" val="384868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57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3" grpId="0" build="allAtOnce"/>
      <p:bldP spid="75786" grpId="0" build="allAtOnce"/>
      <p:bldP spid="7" grpId="0" build="allAtOnce"/>
      <p:bldP spid="10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438275" y="2222623"/>
            <a:ext cx="5654005" cy="837952"/>
          </a:xfrm>
          <a:noFill/>
        </p:spPr>
        <p:txBody>
          <a:bodyPr/>
          <a:lstStyle/>
          <a:p>
            <a:pPr marL="269875" indent="-269875"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/>
              <a:t>Latein trainiert Genauigkeit, Konzentration und logisches Denken.</a:t>
            </a:r>
          </a:p>
        </p:txBody>
      </p:sp>
      <p:grpSp>
        <p:nvGrpSpPr>
          <p:cNvPr id="5123" name="Group 18"/>
          <p:cNvGrpSpPr>
            <a:grpSpLocks/>
          </p:cNvGrpSpPr>
          <p:nvPr/>
        </p:nvGrpSpPr>
        <p:grpSpPr bwMode="auto">
          <a:xfrm>
            <a:off x="2051050" y="836613"/>
            <a:ext cx="5461000" cy="1284287"/>
            <a:chOff x="1292" y="527"/>
            <a:chExt cx="3440" cy="809"/>
          </a:xfrm>
        </p:grpSpPr>
        <p:sp>
          <p:nvSpPr>
            <p:cNvPr id="5127" name="Rectangle 4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Warum Latein?</a:t>
              </a:r>
            </a:p>
          </p:txBody>
        </p:sp>
        <p:pic>
          <p:nvPicPr>
            <p:cNvPr id="5128" name="Picture 7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 useBgFill="1">
        <p:nvSpPr>
          <p:cNvPr id="13" name="Rectangle 2">
            <a:extLst>
              <a:ext uri="{FF2B5EF4-FFF2-40B4-BE49-F238E27FC236}">
                <a16:creationId xmlns:a16="http://schemas.microsoft.com/office/drawing/2014/main" id="{DD496563-3076-40B2-BDA5-D72210DDB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335" y="3068861"/>
            <a:ext cx="6680089" cy="3024435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9pPr>
          </a:lstStyle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Fähigkeiten, die die PISA-Studien wiederholt bemängelte; Latein schult diese formalen Qualifikationen und kann helfen, diese Defizite aufzuarbeiten.</a:t>
            </a:r>
          </a:p>
          <a:p>
            <a:pPr marL="342900" indent="-342900" eaLnBrk="1" hangingPunct="1"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Hochschuldozenten konstatieren immer wieder, dass Studierende, die Latein gehabt haben, akribischer und systematischer arbeiten und den akademischen Anforderungen häufig besser gewachsen sind.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3" name="Group 18"/>
          <p:cNvGrpSpPr>
            <a:grpSpLocks/>
          </p:cNvGrpSpPr>
          <p:nvPr/>
        </p:nvGrpSpPr>
        <p:grpSpPr bwMode="auto">
          <a:xfrm>
            <a:off x="2051050" y="836613"/>
            <a:ext cx="5461000" cy="1284287"/>
            <a:chOff x="1292" y="527"/>
            <a:chExt cx="3440" cy="809"/>
          </a:xfrm>
        </p:grpSpPr>
        <p:sp>
          <p:nvSpPr>
            <p:cNvPr id="5127" name="Rectangle 4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Warum Latein?</a:t>
              </a:r>
            </a:p>
          </p:txBody>
        </p:sp>
        <p:pic>
          <p:nvPicPr>
            <p:cNvPr id="5128" name="Picture 7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1438275" y="2276872"/>
            <a:ext cx="65532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Latein schärft das Sprachbewusstsein für die deutsche Sprache (nicht zuletzt der dt. Grammatik):</a:t>
            </a:r>
          </a:p>
        </p:txBody>
      </p:sp>
      <p:sp useBgFill="1">
        <p:nvSpPr>
          <p:cNvPr id="8" name="Rectangle 2">
            <a:extLst>
              <a:ext uri="{FF2B5EF4-FFF2-40B4-BE49-F238E27FC236}">
                <a16:creationId xmlns:a16="http://schemas.microsoft.com/office/drawing/2014/main" id="{E677E414-38E4-4418-9CBB-623E70B8F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3429398"/>
            <a:ext cx="6680089" cy="1923930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9pPr>
          </a:lstStyle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z.B. hinsichtlich der Zeichensetzung (Kommata) durch sicheres Erkennen von Satzstrukturen (Nebensätze);</a:t>
            </a:r>
          </a:p>
          <a:p>
            <a:pPr marL="342900" indent="-342900" eaLnBrk="1" hangingPunct="1"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Fast alle ehemaligen Lateinschüler/innen werden wohl zugegeben, dass sie die dt. Grammatik erst (richtig) verstanden haben, als sie Latein hatten.</a:t>
            </a:r>
          </a:p>
        </p:txBody>
      </p:sp>
    </p:spTree>
    <p:extLst>
      <p:ext uri="{BB962C8B-B14F-4D97-AF65-F5344CB8AC3E}">
        <p14:creationId xmlns:p14="http://schemas.microsoft.com/office/powerpoint/2010/main" val="2062156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2">
            <a:extLst>
              <a:ext uri="{FF2B5EF4-FFF2-40B4-BE49-F238E27FC236}">
                <a16:creationId xmlns:a16="http://schemas.microsoft.com/office/drawing/2014/main" id="{E76AC129-7F3B-4D52-BB3B-D048A6B9D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0000" y="3284984"/>
            <a:ext cx="6950149" cy="3096344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9pPr>
          </a:lstStyle>
          <a:p>
            <a:pPr marL="630238" indent="-365125" eaLnBrk="1" hangingPunct="1">
              <a:spcAft>
                <a:spcPts val="300"/>
              </a:spcAft>
              <a:buFont typeface="Courier New" panose="02070309020205020404" pitchFamily="49" charset="0"/>
              <a:buChar char="o"/>
              <a:tabLst>
                <a:tab pos="2514600" algn="l"/>
              </a:tabLst>
            </a:pPr>
            <a:r>
              <a:rPr lang="de-DE" altLang="de-DE" sz="19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unzählige Vokabelverwandtschaften, z.B.:</a:t>
            </a:r>
            <a:br>
              <a:rPr lang="de-DE" altLang="de-DE" sz="1900" kern="0" dirty="0">
                <a:solidFill>
                  <a:srgbClr val="CC9900"/>
                </a:solidFill>
                <a:latin typeface="Comic Sans MS" panose="030F0702030302020204" pitchFamily="66" charset="0"/>
              </a:rPr>
            </a:br>
            <a:r>
              <a:rPr lang="de-DE" altLang="de-DE" sz="1900" kern="0" dirty="0">
                <a:solidFill>
                  <a:srgbClr val="808000"/>
                </a:solidFill>
                <a:latin typeface="Comic Sans MS" panose="030F0702030302020204" pitchFamily="66" charset="0"/>
              </a:rPr>
              <a:t>Nacht, </a:t>
            </a:r>
            <a:r>
              <a:rPr lang="de-DE" altLang="de-DE" sz="1900" u="sng" kern="0" noProof="1">
                <a:solidFill>
                  <a:srgbClr val="808000"/>
                </a:solidFill>
                <a:latin typeface="Comic Sans MS" panose="030F0702030302020204" pitchFamily="66" charset="0"/>
              </a:rPr>
              <a:t>nox</a:t>
            </a:r>
            <a:r>
              <a:rPr lang="de-DE" altLang="de-DE" sz="1900" kern="0" noProof="1">
                <a:solidFill>
                  <a:srgbClr val="808000"/>
                </a:solidFill>
                <a:latin typeface="Comic Sans MS" panose="030F0702030302020204" pitchFamily="66" charset="0"/>
              </a:rPr>
              <a:t>, night, nuit, notte, noche</a:t>
            </a:r>
            <a:r>
              <a:rPr lang="de-DE" altLang="de-DE" sz="19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;</a:t>
            </a:r>
            <a:br>
              <a:rPr lang="de-DE" altLang="de-DE" sz="1900" kern="0" dirty="0">
                <a:solidFill>
                  <a:srgbClr val="CC9900"/>
                </a:solidFill>
                <a:latin typeface="Comic Sans MS" panose="030F0702030302020204" pitchFamily="66" charset="0"/>
              </a:rPr>
            </a:br>
            <a:r>
              <a:rPr lang="de-DE" altLang="de-DE" sz="1900" kern="0" dirty="0">
                <a:solidFill>
                  <a:srgbClr val="CC3300"/>
                </a:solidFill>
                <a:latin typeface="Comic Sans MS" panose="030F0702030302020204" pitchFamily="66" charset="0"/>
              </a:rPr>
              <a:t>Schule, </a:t>
            </a:r>
            <a:r>
              <a:rPr lang="de-DE" altLang="de-DE" sz="1900" u="sng" kern="0" noProof="1">
                <a:solidFill>
                  <a:srgbClr val="CC3300"/>
                </a:solidFill>
                <a:latin typeface="Comic Sans MS" panose="030F0702030302020204" pitchFamily="66" charset="0"/>
              </a:rPr>
              <a:t>schola</a:t>
            </a:r>
            <a:r>
              <a:rPr lang="de-DE" altLang="de-DE" sz="1900" kern="0" noProof="1">
                <a:solidFill>
                  <a:srgbClr val="CC3300"/>
                </a:solidFill>
                <a:latin typeface="Comic Sans MS" panose="030F0702030302020204" pitchFamily="66" charset="0"/>
              </a:rPr>
              <a:t>, school, école, scuola, escuela</a:t>
            </a:r>
            <a:r>
              <a:rPr lang="de-DE" altLang="de-DE" sz="19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;</a:t>
            </a:r>
            <a:br>
              <a:rPr lang="de-DE" altLang="de-DE" sz="1900" kern="0" dirty="0">
                <a:solidFill>
                  <a:srgbClr val="CC9900"/>
                </a:solidFill>
                <a:latin typeface="Comic Sans MS" panose="030F0702030302020204" pitchFamily="66" charset="0"/>
              </a:rPr>
            </a:br>
            <a:r>
              <a:rPr lang="de-DE" altLang="de-DE" sz="19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etc. etc. …	</a:t>
            </a:r>
            <a:r>
              <a:rPr lang="de-DE" altLang="de-DE" sz="1900" i="1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[&gt; lat.: </a:t>
            </a:r>
            <a:r>
              <a:rPr lang="de-DE" altLang="de-DE" sz="1900" i="1" u="sng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et</a:t>
            </a:r>
            <a:r>
              <a:rPr lang="de-DE" altLang="de-DE" sz="1900" i="1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 </a:t>
            </a:r>
            <a:r>
              <a:rPr lang="de-DE" altLang="de-DE" sz="1900" i="1" u="sng" kern="0" noProof="1">
                <a:solidFill>
                  <a:srgbClr val="CC9900"/>
                </a:solidFill>
                <a:latin typeface="Comic Sans MS" panose="030F0702030302020204" pitchFamily="66" charset="0"/>
              </a:rPr>
              <a:t>c</a:t>
            </a:r>
            <a:r>
              <a:rPr lang="de-DE" altLang="de-DE" sz="1900" i="1" kern="0" noProof="1">
                <a:solidFill>
                  <a:srgbClr val="CC9900"/>
                </a:solidFill>
                <a:latin typeface="Comic Sans MS" panose="030F0702030302020204" pitchFamily="66" charset="0"/>
              </a:rPr>
              <a:t>etera</a:t>
            </a:r>
            <a:r>
              <a:rPr lang="de-DE" altLang="de-DE" sz="1900" i="1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 = und das Übrige]</a:t>
            </a:r>
          </a:p>
          <a:p>
            <a:pPr marL="630238" indent="-365125" eaLnBrk="1" hangingPunct="1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de-DE" altLang="de-DE" sz="19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Mehr als die Hälfte(!) des Wortschatzes im Englischen ist lateinischen Ursprungs.</a:t>
            </a:r>
          </a:p>
          <a:p>
            <a:pPr marL="630238" indent="-365125" eaLnBrk="1" hangingPunct="1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de-DE" altLang="de-DE" sz="19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Solche „Vernetzungen“ erleichtern das Lernen und schärfen das Bewusstsein für Sprache.</a:t>
            </a:r>
          </a:p>
          <a:p>
            <a:pPr marL="630238" indent="-365125" eaLnBrk="1" hangingPunct="1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de-DE" altLang="de-DE" sz="19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Ähnlichkeiten in der Grammatik (z.T. gleiche Personalendungen/Formen bei den Verben); </a:t>
            </a:r>
          </a:p>
        </p:txBody>
      </p:sp>
      <p:grpSp>
        <p:nvGrpSpPr>
          <p:cNvPr id="5123" name="Group 18"/>
          <p:cNvGrpSpPr>
            <a:grpSpLocks/>
          </p:cNvGrpSpPr>
          <p:nvPr/>
        </p:nvGrpSpPr>
        <p:grpSpPr bwMode="auto">
          <a:xfrm>
            <a:off x="2051050" y="836613"/>
            <a:ext cx="5461000" cy="1284287"/>
            <a:chOff x="1292" y="527"/>
            <a:chExt cx="3440" cy="809"/>
          </a:xfrm>
        </p:grpSpPr>
        <p:sp>
          <p:nvSpPr>
            <p:cNvPr id="5127" name="Rectangle 4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 dirty="0">
                  <a:solidFill>
                    <a:srgbClr val="79551B"/>
                  </a:solidFill>
                  <a:latin typeface="Palatino Linotype" panose="02040502050505030304" pitchFamily="18" charset="0"/>
                </a:rPr>
                <a:t>Warum Latein?</a:t>
              </a:r>
            </a:p>
          </p:txBody>
        </p:sp>
        <p:pic>
          <p:nvPicPr>
            <p:cNvPr id="5128" name="Picture 7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0191" name="Rectangle 15"/>
          <p:cNvSpPr>
            <a:spLocks noChangeArrowheads="1"/>
          </p:cNvSpPr>
          <p:nvPr/>
        </p:nvSpPr>
        <p:spPr bwMode="auto">
          <a:xfrm>
            <a:off x="1440000" y="2132856"/>
            <a:ext cx="6624638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>
                <a:solidFill>
                  <a:srgbClr val="79551B"/>
                </a:solidFill>
                <a:latin typeface="Palatino Linotype" panose="02040502050505030304" pitchFamily="18" charset="0"/>
              </a:rPr>
              <a:t>Als Muttersprache vieler europäischer Sprachen ist Latein eine sehr gute Grundlage für das Erlernen moderner Fremdsprachen:</a:t>
            </a:r>
          </a:p>
        </p:txBody>
      </p:sp>
    </p:spTree>
    <p:extLst>
      <p:ext uri="{BB962C8B-B14F-4D97-AF65-F5344CB8AC3E}">
        <p14:creationId xmlns:p14="http://schemas.microsoft.com/office/powerpoint/2010/main" val="366829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8275" y="2154664"/>
            <a:ext cx="6048375" cy="830997"/>
          </a:xfrm>
          <a:noFill/>
        </p:spPr>
        <p:txBody>
          <a:bodyPr>
            <a:spAutoFit/>
          </a:bodyPr>
          <a:lstStyle/>
          <a:p>
            <a:pPr marL="269875" indent="-269875"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/>
              <a:t>Der Lateinunterricht ist ein</a:t>
            </a:r>
            <a:br>
              <a:rPr lang="de-DE" altLang="de-DE" sz="2400" dirty="0"/>
            </a:br>
            <a:r>
              <a:rPr lang="de-DE" altLang="de-DE" sz="2400" dirty="0"/>
              <a:t>Blick in die europäische Vergangenheit.</a:t>
            </a:r>
          </a:p>
        </p:txBody>
      </p:sp>
      <p:grpSp>
        <p:nvGrpSpPr>
          <p:cNvPr id="6147" name="Group 4"/>
          <p:cNvGrpSpPr>
            <a:grpSpLocks/>
          </p:cNvGrpSpPr>
          <p:nvPr/>
        </p:nvGrpSpPr>
        <p:grpSpPr bwMode="auto">
          <a:xfrm>
            <a:off x="2051050" y="836613"/>
            <a:ext cx="5461000" cy="1284287"/>
            <a:chOff x="1292" y="527"/>
            <a:chExt cx="3440" cy="809"/>
          </a:xfrm>
        </p:grpSpPr>
        <p:sp>
          <p:nvSpPr>
            <p:cNvPr id="6151" name="Rectangle 5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>
                  <a:solidFill>
                    <a:srgbClr val="79551B"/>
                  </a:solidFill>
                  <a:latin typeface="Palatino Linotype" panose="02040502050505030304" pitchFamily="18" charset="0"/>
                </a:rPr>
                <a:t>Warum Latein?</a:t>
              </a:r>
            </a:p>
          </p:txBody>
        </p:sp>
        <p:pic>
          <p:nvPicPr>
            <p:cNvPr id="6152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5306" name="Rectangle 10"/>
          <p:cNvSpPr>
            <a:spLocks noChangeArrowheads="1"/>
          </p:cNvSpPr>
          <p:nvPr/>
        </p:nvSpPr>
        <p:spPr bwMode="auto">
          <a:xfrm>
            <a:off x="1763688" y="2981325"/>
            <a:ext cx="6265863" cy="720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Sprache und Kultur der </a:t>
            </a:r>
            <a:r>
              <a:rPr lang="de-DE" altLang="de-DE" sz="2200" noProof="1">
                <a:solidFill>
                  <a:srgbClr val="79551B"/>
                </a:solidFill>
                <a:latin typeface="Palatino Linotype" panose="02040502050505030304" pitchFamily="18" charset="0"/>
              </a:rPr>
              <a:t>gr.</a:t>
            </a: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-röm. Welt gehören immer noch zur Allgemeinbildung:</a:t>
            </a:r>
          </a:p>
        </p:txBody>
      </p:sp>
      <p:sp useBgFill="1">
        <p:nvSpPr>
          <p:cNvPr id="11" name="Rectangle 2">
            <a:extLst>
              <a:ext uri="{FF2B5EF4-FFF2-40B4-BE49-F238E27FC236}">
                <a16:creationId xmlns:a16="http://schemas.microsoft.com/office/drawing/2014/main" id="{9F349918-6110-40EB-A0DC-623F5BCF1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3716717"/>
            <a:ext cx="6680089" cy="2088770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9pPr>
          </a:lstStyle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die „maximale“ Ausbeute; etwas „optimieren“; </a:t>
            </a:r>
          </a:p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die Sisyphusarbeit – eine nie endende, sinnlose Tätigkeit;</a:t>
            </a:r>
          </a:p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Redensarten wie „Geld stinkt nicht“;</a:t>
            </a:r>
          </a:p>
          <a:p>
            <a:pPr marL="342900" indent="-342900" eaLnBrk="1" hangingPunct="1"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die Republik, lat.: </a:t>
            </a:r>
            <a:r>
              <a:rPr lang="de-DE" altLang="de-DE" sz="2000" kern="0" noProof="1">
                <a:solidFill>
                  <a:srgbClr val="CC9900"/>
                </a:solidFill>
                <a:latin typeface="Comic Sans MS" panose="030F0702030302020204" pitchFamily="66" charset="0"/>
              </a:rPr>
              <a:t>res</a:t>
            </a: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 publica = die Sache des Volkes;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6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8275" y="2155664"/>
            <a:ext cx="6048375" cy="830997"/>
          </a:xfrm>
          <a:noFill/>
        </p:spPr>
        <p:txBody>
          <a:bodyPr>
            <a:spAutoFit/>
          </a:bodyPr>
          <a:lstStyle/>
          <a:p>
            <a:pPr marL="269875" indent="-269875"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/>
              <a:t>Der Lateinunterricht ist ein</a:t>
            </a:r>
            <a:br>
              <a:rPr lang="de-DE" altLang="de-DE" sz="2400" dirty="0"/>
            </a:br>
            <a:r>
              <a:rPr lang="de-DE" altLang="de-DE" sz="2400" dirty="0"/>
              <a:t>Blick in die europäische Vergangenheit.</a:t>
            </a:r>
          </a:p>
        </p:txBody>
      </p:sp>
      <p:grpSp>
        <p:nvGrpSpPr>
          <p:cNvPr id="6147" name="Group 4"/>
          <p:cNvGrpSpPr>
            <a:grpSpLocks/>
          </p:cNvGrpSpPr>
          <p:nvPr/>
        </p:nvGrpSpPr>
        <p:grpSpPr bwMode="auto">
          <a:xfrm>
            <a:off x="2051050" y="836613"/>
            <a:ext cx="5461000" cy="1284287"/>
            <a:chOff x="1292" y="527"/>
            <a:chExt cx="3440" cy="809"/>
          </a:xfrm>
        </p:grpSpPr>
        <p:sp>
          <p:nvSpPr>
            <p:cNvPr id="6151" name="Rectangle 5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>
                  <a:solidFill>
                    <a:srgbClr val="79551B"/>
                  </a:solidFill>
                  <a:latin typeface="Palatino Linotype" panose="02040502050505030304" pitchFamily="18" charset="0"/>
                </a:rPr>
                <a:t>Warum Latein?</a:t>
              </a:r>
            </a:p>
          </p:txBody>
        </p:sp>
        <p:pic>
          <p:nvPicPr>
            <p:cNvPr id="6152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Rectangle 12">
            <a:extLst>
              <a:ext uri="{FF2B5EF4-FFF2-40B4-BE49-F238E27FC236}">
                <a16:creationId xmlns:a16="http://schemas.microsoft.com/office/drawing/2014/main" id="{13DB1FE4-907E-4912-B7DF-C5E65A3E6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687" y="2924944"/>
            <a:ext cx="6553398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Latein war Kultur- und Wissenschaftssprache in Europa bis ins 18. Jahrhundert (in Medizin und Biologie in der Fachterminologie bis heute ).</a:t>
            </a:r>
          </a:p>
        </p:txBody>
      </p:sp>
      <p:sp useBgFill="1">
        <p:nvSpPr>
          <p:cNvPr id="9" name="Rectangle 2">
            <a:extLst>
              <a:ext uri="{FF2B5EF4-FFF2-40B4-BE49-F238E27FC236}">
                <a16:creationId xmlns:a16="http://schemas.microsoft.com/office/drawing/2014/main" id="{50992705-5B2A-41BE-84DC-E5221337F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3969896"/>
            <a:ext cx="6553398" cy="2304256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9pPr>
          </a:lstStyle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Latein war in Antike und Mittelalter die „Welt-sprache“: Schriftsprache in den Kanzleien .. und .. ob man in Bologna, Paris oder Salamanca studier- </a:t>
            </a:r>
            <a:r>
              <a:rPr lang="de-DE" altLang="de-DE" sz="2000" kern="0" noProof="1">
                <a:solidFill>
                  <a:srgbClr val="CC9900"/>
                </a:solidFill>
                <a:latin typeface="Comic Sans MS" panose="030F0702030302020204" pitchFamily="66" charset="0"/>
              </a:rPr>
              <a:t>te</a:t>
            </a: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 – die Sprache war Latein!</a:t>
            </a:r>
          </a:p>
          <a:p>
            <a:pPr marL="342900" indent="-342900" eaLnBrk="1" hangingPunct="1"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Fachbegriffe wie „Kollaps“, „Fraktur“ oder „</a:t>
            </a:r>
            <a:r>
              <a:rPr lang="de-DE" altLang="de-DE" sz="2000" kern="0" noProof="1">
                <a:solidFill>
                  <a:srgbClr val="CC9900"/>
                </a:solidFill>
                <a:latin typeface="Comic Sans MS" panose="030F0702030302020204" pitchFamily="66" charset="0"/>
              </a:rPr>
              <a:t>Popu-lation</a:t>
            </a: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“ bezeugen die nachhaltige Prägung der Wissenschaftssprache durch das Lateinische.</a:t>
            </a:r>
          </a:p>
        </p:txBody>
      </p:sp>
    </p:spTree>
    <p:extLst>
      <p:ext uri="{BB962C8B-B14F-4D97-AF65-F5344CB8AC3E}">
        <p14:creationId xmlns:p14="http://schemas.microsoft.com/office/powerpoint/2010/main" val="3418936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8275" y="2154664"/>
            <a:ext cx="6048375" cy="830997"/>
          </a:xfrm>
          <a:noFill/>
        </p:spPr>
        <p:txBody>
          <a:bodyPr>
            <a:spAutoFit/>
          </a:bodyPr>
          <a:lstStyle/>
          <a:p>
            <a:pPr marL="269875" indent="-269875" eaLnBrk="1" hangingPunct="1">
              <a:buFont typeface="Wingdings" panose="05000000000000000000" pitchFamily="2" charset="2"/>
              <a:buChar char="Ø"/>
            </a:pPr>
            <a:r>
              <a:rPr lang="de-DE" altLang="de-DE" sz="2400" dirty="0"/>
              <a:t>Der Lateinunterricht ist ein</a:t>
            </a:r>
            <a:br>
              <a:rPr lang="de-DE" altLang="de-DE" sz="2400" dirty="0"/>
            </a:br>
            <a:r>
              <a:rPr lang="de-DE" altLang="de-DE" sz="2400" dirty="0"/>
              <a:t>Blick in die europäische Vergangenheit.</a:t>
            </a:r>
          </a:p>
        </p:txBody>
      </p:sp>
      <p:grpSp>
        <p:nvGrpSpPr>
          <p:cNvPr id="6147" name="Group 4"/>
          <p:cNvGrpSpPr>
            <a:grpSpLocks/>
          </p:cNvGrpSpPr>
          <p:nvPr/>
        </p:nvGrpSpPr>
        <p:grpSpPr bwMode="auto">
          <a:xfrm>
            <a:off x="2051050" y="836613"/>
            <a:ext cx="5461000" cy="1284287"/>
            <a:chOff x="1292" y="527"/>
            <a:chExt cx="3440" cy="809"/>
          </a:xfrm>
        </p:grpSpPr>
        <p:sp>
          <p:nvSpPr>
            <p:cNvPr id="6151" name="Rectangle 5"/>
            <p:cNvSpPr>
              <a:spLocks noChangeArrowheads="1"/>
            </p:cNvSpPr>
            <p:nvPr/>
          </p:nvSpPr>
          <p:spPr bwMode="auto">
            <a:xfrm>
              <a:off x="1292" y="663"/>
              <a:ext cx="2495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de-DE" altLang="de-DE" sz="4000" b="1" u="sng">
                  <a:solidFill>
                    <a:srgbClr val="79551B"/>
                  </a:solidFill>
                  <a:latin typeface="Palatino Linotype" panose="02040502050505030304" pitchFamily="18" charset="0"/>
                </a:rPr>
                <a:t>Warum Latein?</a:t>
              </a:r>
            </a:p>
          </p:txBody>
        </p:sp>
        <p:pic>
          <p:nvPicPr>
            <p:cNvPr id="6152" name="Picture 6" descr="pompeji_gelehrte_frau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527"/>
              <a:ext cx="809" cy="8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5309" name="Rectangle 13"/>
          <p:cNvSpPr>
            <a:spLocks noChangeArrowheads="1"/>
          </p:cNvSpPr>
          <p:nvPr/>
        </p:nvSpPr>
        <p:spPr bwMode="auto">
          <a:xfrm>
            <a:off x="1691680" y="2996952"/>
            <a:ext cx="6265863" cy="720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269875" indent="-269875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 eaLnBrk="1" hangingPunct="1">
              <a:buFont typeface="Wingdings" panose="05000000000000000000" pitchFamily="2" charset="2"/>
              <a:buChar char="ü"/>
            </a:pPr>
            <a:r>
              <a:rPr lang="de-DE" altLang="de-DE" sz="2200" dirty="0">
                <a:solidFill>
                  <a:srgbClr val="79551B"/>
                </a:solidFill>
                <a:latin typeface="Palatino Linotype" panose="02040502050505030304" pitchFamily="18" charset="0"/>
              </a:rPr>
              <a:t>Daher schärft/schafft Latein auch den Blick für die/auf eine „europäische Identität“:</a:t>
            </a:r>
          </a:p>
        </p:txBody>
      </p:sp>
      <p:sp useBgFill="1">
        <p:nvSpPr>
          <p:cNvPr id="11" name="Rectangle 2">
            <a:extLst>
              <a:ext uri="{FF2B5EF4-FFF2-40B4-BE49-F238E27FC236}">
                <a16:creationId xmlns:a16="http://schemas.microsoft.com/office/drawing/2014/main" id="{BDEE2087-79CB-40E0-9518-1154D0AD3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3728831"/>
            <a:ext cx="6553397" cy="2652497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9pPr>
          </a:lstStyle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Denken prägt Sprache – Sprache prägt Denken:</a:t>
            </a:r>
            <a:b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</a:b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Latein und Europa haben eine über 2000 Jahre währende gemeinsame Geschichte.</a:t>
            </a:r>
          </a:p>
          <a:p>
            <a:pPr marL="342900" indent="-342900" eaLnBrk="1" hangingPunct="1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Die sog. Tochtersprachen (Italienisch, Spanisch, Portugiesisch, Französisch, Rumänisch) sind nur die augenfälligsten Zeugnisse dafür.</a:t>
            </a:r>
          </a:p>
          <a:p>
            <a:pPr marL="342900" indent="-342900" eaLnBrk="1" hangingPunct="1">
              <a:buFont typeface="Courier New" panose="02070309020205020404" pitchFamily="49" charset="0"/>
              <a:buChar char="o"/>
            </a:pPr>
            <a:r>
              <a:rPr lang="de-DE" altLang="de-DE" sz="2000" kern="0" dirty="0">
                <a:solidFill>
                  <a:srgbClr val="CC9900"/>
                </a:solidFill>
                <a:latin typeface="Comic Sans MS" panose="030F0702030302020204" pitchFamily="66" charset="0"/>
              </a:rPr>
              <a:t>Latein ist neben dem christlichen Glauben vielleicht der größte gemeinsame Nenner Europas.</a:t>
            </a:r>
          </a:p>
        </p:txBody>
      </p:sp>
      <p:sp useBgFill="1">
        <p:nvSpPr>
          <p:cNvPr id="12" name="Rectangle 2">
            <a:extLst>
              <a:ext uri="{FF2B5EF4-FFF2-40B4-BE49-F238E27FC236}">
                <a16:creationId xmlns:a16="http://schemas.microsoft.com/office/drawing/2014/main" id="{2A6790B7-C038-42D6-A03A-711127B5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384" y="3645024"/>
            <a:ext cx="1441328" cy="2713831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79551B"/>
                </a:solidFill>
                <a:latin typeface="Palatino Linotype" pitchFamily="18" charset="0"/>
              </a:defRPr>
            </a:lvl9pPr>
          </a:lstStyle>
          <a:p>
            <a:pPr marL="1344613" indent="-1344613" algn="ctr" eaLnBrk="1" hangingPunct="1">
              <a:tabLst>
                <a:tab pos="1344613" algn="l"/>
              </a:tabLst>
            </a:pPr>
            <a:r>
              <a:rPr lang="de-DE" altLang="de-DE" sz="2000" u="sng" kern="0" noProof="1">
                <a:solidFill>
                  <a:srgbClr val="CC3300"/>
                </a:solidFill>
                <a:latin typeface="Comic Sans MS" panose="030F0702030302020204" pitchFamily="66" charset="0"/>
              </a:rPr>
              <a:t>nota bene!</a:t>
            </a:r>
          </a:p>
          <a:p>
            <a:pPr algn="ctr" eaLnBrk="1" hangingPunct="1"/>
            <a:r>
              <a:rPr lang="de-DE" altLang="de-DE" sz="2000" kern="0" dirty="0">
                <a:solidFill>
                  <a:srgbClr val="CC3300"/>
                </a:solidFill>
                <a:latin typeface="Comic Sans MS" panose="030F0702030302020204" pitchFamily="66" charset="0"/>
              </a:rPr>
              <a:t>Die Hymne der UEFA </a:t>
            </a:r>
            <a:r>
              <a:rPr lang="de-DE" altLang="de-DE" sz="2000" kern="0" noProof="1">
                <a:solidFill>
                  <a:srgbClr val="CC3300"/>
                </a:solidFill>
                <a:latin typeface="Comic Sans MS" panose="030F0702030302020204" pitchFamily="66" charset="0"/>
              </a:rPr>
              <a:t>Nations</a:t>
            </a:r>
            <a:r>
              <a:rPr lang="de-DE" altLang="de-DE" sz="2000" kern="0" dirty="0">
                <a:solidFill>
                  <a:srgbClr val="CC3300"/>
                </a:solidFill>
                <a:latin typeface="Comic Sans MS" panose="030F0702030302020204" pitchFamily="66" charset="0"/>
              </a:rPr>
              <a:t> League</a:t>
            </a:r>
            <a:br>
              <a:rPr lang="de-DE" altLang="de-DE" sz="2000" kern="0" dirty="0">
                <a:solidFill>
                  <a:srgbClr val="CC3300"/>
                </a:solidFill>
                <a:latin typeface="Comic Sans MS" panose="030F0702030302020204" pitchFamily="66" charset="0"/>
              </a:rPr>
            </a:br>
            <a:r>
              <a:rPr lang="de-DE" altLang="de-DE" sz="2000" kern="0" dirty="0">
                <a:solidFill>
                  <a:srgbClr val="CC3300"/>
                </a:solidFill>
                <a:latin typeface="Comic Sans MS" panose="030F0702030302020204" pitchFamily="66" charset="0"/>
              </a:rPr>
              <a:t>ist in Lateinisch verfasst!</a:t>
            </a:r>
          </a:p>
        </p:txBody>
      </p:sp>
    </p:spTree>
    <p:extLst>
      <p:ext uri="{BB962C8B-B14F-4D97-AF65-F5344CB8AC3E}">
        <p14:creationId xmlns:p14="http://schemas.microsoft.com/office/powerpoint/2010/main" val="366015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Corinthian columns design template">
  <a:themeElements>
    <a:clrScheme name="Corinthian columns design template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Corinthian columns design template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rinthian column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inthian column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inthian column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inthian column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inthian column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inthian column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inthian column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inthian column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inthian column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inthian column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inthian column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inthian column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01159439</Template>
  <TotalTime>0</TotalTime>
  <Words>2065</Words>
  <Application>Microsoft Office PowerPoint</Application>
  <PresentationFormat>Bildschirmpräsentation (4:3)</PresentationFormat>
  <Paragraphs>287</Paragraphs>
  <Slides>26</Slides>
  <Notes>26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5" baseType="lpstr">
      <vt:lpstr>Arial</vt:lpstr>
      <vt:lpstr>Calibri</vt:lpstr>
      <vt:lpstr>Comic Sans MS</vt:lpstr>
      <vt:lpstr>Courier New</vt:lpstr>
      <vt:lpstr>Palatino Linotype</vt:lpstr>
      <vt:lpstr>Symbol</vt:lpstr>
      <vt:lpstr>Times New Roman</vt:lpstr>
      <vt:lpstr>Wingdings</vt:lpstr>
      <vt:lpstr>Corinthian columns design template</vt:lpstr>
      <vt:lpstr>Latein ?!</vt:lpstr>
      <vt:lpstr>PowerPoint-Präsentation</vt:lpstr>
      <vt:lpstr>PowerPoint-Präsentation</vt:lpstr>
      <vt:lpstr>Latein trainiert Genauigkeit, Konzentration und logisches Denken.</vt:lpstr>
      <vt:lpstr>PowerPoint-Präsentation</vt:lpstr>
      <vt:lpstr>PowerPoint-Präsentation</vt:lpstr>
      <vt:lpstr>Der Lateinunterricht ist ein Blick in die europäische Vergangenheit.</vt:lpstr>
      <vt:lpstr>Der Lateinunterricht ist ein Blick in die europäische Vergangenheit.</vt:lpstr>
      <vt:lpstr>Der Lateinunterricht ist ein Blick in die europäische Vergangenheit.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Ulihome</dc:creator>
  <cp:lastModifiedBy>Ulrich Mersch-Justus</cp:lastModifiedBy>
  <cp:revision>272</cp:revision>
  <dcterms:created xsi:type="dcterms:W3CDTF">2009-03-27T19:56:36Z</dcterms:created>
  <dcterms:modified xsi:type="dcterms:W3CDTF">2024-03-11T20:37:48Z</dcterms:modified>
</cp:coreProperties>
</file>